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90" r:id="rId2"/>
  </p:sldMasterIdLst>
  <p:notesMasterIdLst>
    <p:notesMasterId r:id="rId11"/>
  </p:notesMasterIdLst>
  <p:sldIdLst>
    <p:sldId id="257" r:id="rId3"/>
    <p:sldId id="259" r:id="rId4"/>
    <p:sldId id="343" r:id="rId5"/>
    <p:sldId id="345" r:id="rId6"/>
    <p:sldId id="346" r:id="rId7"/>
    <p:sldId id="347" r:id="rId8"/>
    <p:sldId id="348" r:id="rId9"/>
    <p:sldId id="342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B Titr" panose="00000700000000000000" pitchFamily="2" charset="-7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B Titr" panose="00000700000000000000" pitchFamily="2" charset="-7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B Titr" panose="00000700000000000000" pitchFamily="2" charset="-7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B Titr" panose="00000700000000000000" pitchFamily="2" charset="-7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B Titr" panose="00000700000000000000" pitchFamily="2" charset="-78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B Titr" panose="00000700000000000000" pitchFamily="2" charset="-78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B Titr" panose="00000700000000000000" pitchFamily="2" charset="-78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B Titr" panose="00000700000000000000" pitchFamily="2" charset="-78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B Titr" panose="00000700000000000000" pitchFamily="2" charset="-78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4498-70C3-4A56-88D4-BC4D1FE270D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C5F2-60FB-446C-8B62-1D1C88ED6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196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40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71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817033" y="333376"/>
            <a:ext cx="10972800" cy="1008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2189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3717" y="274639"/>
            <a:ext cx="2794000" cy="28670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180917" cy="2867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043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4917" y="2133601"/>
            <a:ext cx="10972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fa-IR" noProof="0"/>
          </a:p>
        </p:txBody>
      </p:sp>
    </p:spTree>
    <p:extLst>
      <p:ext uri="{BB962C8B-B14F-4D97-AF65-F5344CB8AC3E}">
        <p14:creationId xmlns:p14="http://schemas.microsoft.com/office/powerpoint/2010/main" val="277394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1178117" cy="2867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4303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2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00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987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4917" y="2133600"/>
            <a:ext cx="5384800" cy="427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14917" y="2713039"/>
            <a:ext cx="5384800" cy="428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402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4150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02917" y="2133600"/>
            <a:ext cx="5384800" cy="427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02917" y="2713039"/>
            <a:ext cx="5384800" cy="428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516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8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039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02917" y="2133600"/>
            <a:ext cx="5384800" cy="427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02917" y="2713039"/>
            <a:ext cx="5384800" cy="428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263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-817033" y="333376"/>
            <a:ext cx="10972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619710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817033" y="333376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70967" y="333376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147377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6B8E96-015A-4312-8A7C-AC6DA5F1C1BB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7490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853-5299-407D-983B-0A2F8581E3B0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E96-015A-4312-8A7C-AC6DA5F1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5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3BF5-1776-4DD8-BD51-F80B0A83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406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028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" y="0"/>
            <a:ext cx="121883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42FC-83ED-43D7-A5F1-E0D21B1EF01C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cs typeface="B Tir" panose="00000400000000000000" pitchFamily="2" charset="-78"/>
              </a:defRPr>
            </a:lvl1pPr>
          </a:lstStyle>
          <a:p>
            <a:pPr>
              <a:defRPr/>
            </a:pPr>
            <a:fld id="{DC73A2A0-7092-424E-BA2A-01D1401A28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74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328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40DC-D220-4FC1-B924-9EE1D043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223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27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40DC-D220-4FC1-B924-9EE1D043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846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8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917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2133601"/>
            <a:ext cx="5384800" cy="10080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917" y="2133601"/>
            <a:ext cx="5384800" cy="10080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0159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9211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9043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428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224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27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5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817033" y="333376"/>
            <a:ext cx="10972800" cy="1008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462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3717" y="274639"/>
            <a:ext cx="2794000" cy="28670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180917" cy="2867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74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4917" y="2133601"/>
            <a:ext cx="10972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fa-IR" noProof="0"/>
          </a:p>
        </p:txBody>
      </p:sp>
    </p:spTree>
    <p:extLst>
      <p:ext uri="{BB962C8B-B14F-4D97-AF65-F5344CB8AC3E}">
        <p14:creationId xmlns:p14="http://schemas.microsoft.com/office/powerpoint/2010/main" val="3611580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1178117" cy="2867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4705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2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9528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7971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4917" y="2133600"/>
            <a:ext cx="5384800" cy="427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14917" y="2713039"/>
            <a:ext cx="5384800" cy="428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402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1325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02917" y="2133600"/>
            <a:ext cx="5384800" cy="427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02917" y="2713039"/>
            <a:ext cx="5384800" cy="428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7350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6336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917" y="2133601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02917" y="2133600"/>
            <a:ext cx="5384800" cy="427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02917" y="2713039"/>
            <a:ext cx="5384800" cy="428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376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057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-817033" y="333376"/>
            <a:ext cx="10972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2815476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817033" y="333376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70967" y="333376"/>
            <a:ext cx="5384800" cy="1008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38904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95639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504C-6869-4D52-8B1F-FA6906E4D3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715-B014-4D73-9F92-92A1F07A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6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3BF5-1776-4DD8-BD51-F80B0A83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76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2133601"/>
            <a:ext cx="5384800" cy="10080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917" y="2133601"/>
            <a:ext cx="5384800" cy="10080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25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933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778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55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Relationship Id="rId30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>
            <a:extLst>
              <a:ext uri="{FF2B5EF4-FFF2-40B4-BE49-F238E27FC236}">
                <a16:creationId xmlns:a16="http://schemas.microsoft.com/office/drawing/2014/main" id="{11531F31-23DA-4FFB-88CE-2C1A7E47995C}"/>
              </a:ext>
            </a:extLst>
          </p:cNvPr>
          <p:cNvSpPr>
            <a:spLocks noChangeArrowheads="1"/>
          </p:cNvSpPr>
          <p:nvPr/>
        </p:nvSpPr>
        <p:spPr bwMode="white">
          <a:xfrm flipH="1">
            <a:off x="12170960" y="0"/>
            <a:ext cx="45719" cy="6813376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a-IR" sz="2400" u="none" dirty="0"/>
          </a:p>
        </p:txBody>
      </p:sp>
      <p:sp>
        <p:nvSpPr>
          <p:cNvPr id="1042" name="Oval 18">
            <a:extLst>
              <a:ext uri="{FF2B5EF4-FFF2-40B4-BE49-F238E27FC236}">
                <a16:creationId xmlns:a16="http://schemas.microsoft.com/office/drawing/2014/main" id="{2468883E-BD94-44E9-B1F6-022CE998B9C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7213600" cy="68707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a-IR" sz="2400" u="none"/>
          </a:p>
        </p:txBody>
      </p:sp>
      <p:sp>
        <p:nvSpPr>
          <p:cNvPr id="1039" name="Line 15">
            <a:extLst>
              <a:ext uri="{FF2B5EF4-FFF2-40B4-BE49-F238E27FC236}">
                <a16:creationId xmlns:a16="http://schemas.microsoft.com/office/drawing/2014/main" id="{3A62C1A0-A77E-4859-9DBA-7A59CCB62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08720"/>
            <a:ext cx="12192000" cy="0"/>
          </a:xfrm>
          <a:prstGeom prst="line">
            <a:avLst/>
          </a:prstGeom>
          <a:noFill/>
          <a:ln w="19050" cmpd="thinThick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a-IR" sz="2400" dirty="0"/>
          </a:p>
        </p:txBody>
      </p:sp>
      <p:sp>
        <p:nvSpPr>
          <p:cNvPr id="1044" name="Line 20">
            <a:extLst>
              <a:ext uri="{FF2B5EF4-FFF2-40B4-BE49-F238E27FC236}">
                <a16:creationId xmlns:a16="http://schemas.microsoft.com/office/drawing/2014/main" id="{5E21C474-0B7E-4F18-9EBE-FA2DB57309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24680" y="6488935"/>
            <a:ext cx="12216680" cy="36409"/>
          </a:xfrm>
          <a:prstGeom prst="line">
            <a:avLst/>
          </a:prstGeom>
          <a:noFill/>
          <a:ln w="19050" cmpd="thickThin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a-IR" sz="2400"/>
          </a:p>
        </p:txBody>
      </p:sp>
      <p:pic>
        <p:nvPicPr>
          <p:cNvPr id="1032" name="Picture 25" descr="ARMNEW1">
            <a:extLst>
              <a:ext uri="{FF2B5EF4-FFF2-40B4-BE49-F238E27FC236}">
                <a16:creationId xmlns:a16="http://schemas.microsoft.com/office/drawing/2014/main" id="{F1C5A217-7087-4BEA-BA0F-55807F59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592" y="-56021"/>
            <a:ext cx="690821" cy="8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6" descr="arm">
            <a:extLst>
              <a:ext uri="{FF2B5EF4-FFF2-40B4-BE49-F238E27FC236}">
                <a16:creationId xmlns:a16="http://schemas.microsoft.com/office/drawing/2014/main" id="{C080FD39-C35F-4FF8-8934-C772BA8F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9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089854"/>
            <a:ext cx="6632936" cy="463366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Rectangle 22">
            <a:extLst>
              <a:ext uri="{FF2B5EF4-FFF2-40B4-BE49-F238E27FC236}">
                <a16:creationId xmlns:a16="http://schemas.microsoft.com/office/drawing/2014/main" id="{4B83D602-16AA-43DC-984A-600BC90E456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0788870" y="6453336"/>
            <a:ext cx="1211786" cy="3069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9pPr>
          </a:lstStyle>
          <a:p>
            <a:pPr algn="ctr" rtl="1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800" b="1" u="none" dirty="0">
                <a:solidFill>
                  <a:srgbClr val="003BB2"/>
                </a:solidFill>
                <a:cs typeface="Arial" panose="020B0604020202020204" pitchFamily="34" charset="0"/>
              </a:rPr>
              <a:t>mui.ac.ir</a:t>
            </a:r>
          </a:p>
        </p:txBody>
      </p:sp>
    </p:spTree>
    <p:extLst>
      <p:ext uri="{BB962C8B-B14F-4D97-AF65-F5344CB8AC3E}">
        <p14:creationId xmlns:p14="http://schemas.microsoft.com/office/powerpoint/2010/main" val="53142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60" r:id="rId27"/>
    <p:sldLayoutId id="2147483661" r:id="rId2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2"/>
          </a:solidFill>
          <a:latin typeface="+mn-lt"/>
          <a:cs typeface="B Mitra" pitchFamily="2" charset="-78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  <a:cs typeface="B Mitra" pitchFamily="2" charset="-78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  <a:cs typeface="B Mitra" pitchFamily="2" charset="-78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cs typeface="B Mitra" pitchFamily="2" charset="-78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cs typeface="B Mitra" pitchFamily="2" charset="-78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cs typeface="B Mitra" pitchFamily="2" charset="-78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cs typeface="B Mitra" pitchFamily="2" charset="-78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cs typeface="B Mitra" pitchFamily="2" charset="-78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>
            <a:extLst>
              <a:ext uri="{FF2B5EF4-FFF2-40B4-BE49-F238E27FC236}">
                <a16:creationId xmlns:a16="http://schemas.microsoft.com/office/drawing/2014/main" id="{11531F31-23DA-4FFB-88CE-2C1A7E47995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2170960" y="0"/>
            <a:ext cx="45719" cy="6813376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a-IR" sz="2400" u="none" dirty="0"/>
          </a:p>
        </p:txBody>
      </p:sp>
      <p:sp>
        <p:nvSpPr>
          <p:cNvPr id="1042" name="Oval 18">
            <a:extLst>
              <a:ext uri="{FF2B5EF4-FFF2-40B4-BE49-F238E27FC236}">
                <a16:creationId xmlns:a16="http://schemas.microsoft.com/office/drawing/2014/main" id="{2468883E-BD94-44E9-B1F6-022CE998B9C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7213600" cy="68707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a-IR" sz="2400" u="none"/>
          </a:p>
        </p:txBody>
      </p:sp>
      <p:sp>
        <p:nvSpPr>
          <p:cNvPr id="1039" name="Line 15">
            <a:extLst>
              <a:ext uri="{FF2B5EF4-FFF2-40B4-BE49-F238E27FC236}">
                <a16:creationId xmlns:a16="http://schemas.microsoft.com/office/drawing/2014/main" id="{3A62C1A0-A77E-4859-9DBA-7A59CCB62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-24680" y="908720"/>
            <a:ext cx="12192000" cy="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a-IR" sz="2400" dirty="0"/>
          </a:p>
        </p:txBody>
      </p:sp>
      <p:sp>
        <p:nvSpPr>
          <p:cNvPr id="1044" name="Line 20">
            <a:extLst>
              <a:ext uri="{FF2B5EF4-FFF2-40B4-BE49-F238E27FC236}">
                <a16:creationId xmlns:a16="http://schemas.microsoft.com/office/drawing/2014/main" id="{5E21C474-0B7E-4F18-9EBE-FA2DB57309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24680" y="6468025"/>
            <a:ext cx="12144672" cy="5731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a-IR" sz="2400"/>
          </a:p>
        </p:txBody>
      </p:sp>
      <p:pic>
        <p:nvPicPr>
          <p:cNvPr id="1032" name="Picture 25" descr="ARMNEW1">
            <a:extLst>
              <a:ext uri="{FF2B5EF4-FFF2-40B4-BE49-F238E27FC236}">
                <a16:creationId xmlns:a16="http://schemas.microsoft.com/office/drawing/2014/main" id="{F1C5A217-7087-4BEA-BA0F-55807F59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592" y="-56021"/>
            <a:ext cx="690821" cy="8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6" descr="arm">
            <a:extLst>
              <a:ext uri="{FF2B5EF4-FFF2-40B4-BE49-F238E27FC236}">
                <a16:creationId xmlns:a16="http://schemas.microsoft.com/office/drawing/2014/main" id="{C080FD39-C35F-4FF8-8934-C772BA8F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9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089854"/>
            <a:ext cx="6632936" cy="463366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Rectangle 22">
            <a:extLst>
              <a:ext uri="{FF2B5EF4-FFF2-40B4-BE49-F238E27FC236}">
                <a16:creationId xmlns:a16="http://schemas.microsoft.com/office/drawing/2014/main" id="{4B83D602-16AA-43DC-984A-600BC90E456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0776520" y="6506427"/>
            <a:ext cx="1211786" cy="3069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9pPr>
          </a:lstStyle>
          <a:p>
            <a:pPr algn="ctr" rtl="1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800" b="1" u="none" dirty="0">
                <a:solidFill>
                  <a:srgbClr val="003BB2"/>
                </a:solidFill>
                <a:cs typeface="Arial" panose="020B0604020202020204" pitchFamily="34" charset="0"/>
              </a:rPr>
              <a:t>mui.ac.ir</a:t>
            </a:r>
          </a:p>
        </p:txBody>
      </p:sp>
    </p:spTree>
    <p:extLst>
      <p:ext uri="{BB962C8B-B14F-4D97-AF65-F5344CB8AC3E}">
        <p14:creationId xmlns:p14="http://schemas.microsoft.com/office/powerpoint/2010/main" val="24855631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cs typeface="B Titr" pitchFamily="2" charset="-78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2"/>
          </a:solidFill>
          <a:latin typeface="+mn-lt"/>
          <a:cs typeface="B Mitra" pitchFamily="2" charset="-78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  <a:cs typeface="B Mitra" pitchFamily="2" charset="-78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  <a:cs typeface="B Mitra" pitchFamily="2" charset="-78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cs typeface="B Mitra" pitchFamily="2" charset="-78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cs typeface="B Mitra" pitchFamily="2" charset="-78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cs typeface="B Mitra" pitchFamily="2" charset="-78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cs typeface="B Mitra" pitchFamily="2" charset="-78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2"/>
          </a:solidFill>
          <a:latin typeface="+mn-lt"/>
          <a:cs typeface="B Mitra" pitchFamily="2" charset="-78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3d_PersianGraphic102">
            <a:extLst>
              <a:ext uri="{FF2B5EF4-FFF2-40B4-BE49-F238E27FC236}">
                <a16:creationId xmlns:a16="http://schemas.microsoft.com/office/drawing/2014/main" id="{FC035193-A177-400B-BDDB-A3400348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061365"/>
            <a:ext cx="9577064" cy="528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3">
            <a:extLst>
              <a:ext uri="{FF2B5EF4-FFF2-40B4-BE49-F238E27FC236}">
                <a16:creationId xmlns:a16="http://schemas.microsoft.com/office/drawing/2014/main" id="{7BED7C79-019E-47A2-9900-77B82F2B9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96" y="2239964"/>
            <a:ext cx="3455987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3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675" y="1992903"/>
            <a:ext cx="9048757" cy="278515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 Badr" panose="02000400000000000000" pitchFamily="2" charset="-78"/>
                <a:cs typeface="B Titr" panose="00000700000000000000" pitchFamily="2" charset="-78"/>
              </a:rPr>
              <a:t>گزارش عملکرد </a:t>
            </a:r>
            <a:r>
              <a:rPr lang="fa-IR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 Badr" panose="02000400000000000000" pitchFamily="2" charset="-78"/>
                <a:cs typeface="B Titr" panose="00000700000000000000" pitchFamily="2" charset="-78"/>
              </a:rPr>
              <a:t>کتابخانه دانشکده فناوریهای نوین پزشکی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 Badr" panose="02000400000000000000" pitchFamily="2" charset="-78"/>
                <a:cs typeface="B Titr" panose="00000700000000000000" pitchFamily="2" charset="-78"/>
              </a:rPr>
              <a:t/>
            </a:r>
            <a:b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 Badr" panose="02000400000000000000" pitchFamily="2" charset="-78"/>
                <a:cs typeface="B Titr" panose="00000700000000000000" pitchFamily="2" charset="-78"/>
              </a:rPr>
            </a:br>
            <a:r>
              <a:rPr lang="fa-IR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 Badr" panose="02000400000000000000" pitchFamily="2" charset="-78"/>
                <a:cs typeface="B Titr" panose="00000700000000000000" pitchFamily="2" charset="-78"/>
              </a:rPr>
              <a:t> </a:t>
            </a:r>
            <a:r>
              <a:rPr lang="fa-IR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 Badr" panose="02000400000000000000" pitchFamily="2" charset="-78"/>
                <a:cs typeface="B Titr" panose="00000700000000000000" pitchFamily="2" charset="-78"/>
              </a:rPr>
              <a:t>در سال 1403</a:t>
            </a:r>
            <a:r>
              <a:rPr lang="fa-IR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 Badr" panose="02000400000000000000" pitchFamily="2" charset="-78"/>
                <a:cs typeface="B Titr" panose="00000700000000000000" pitchFamily="2" charset="-78"/>
              </a:rPr>
              <a:t/>
            </a:r>
            <a:br>
              <a:rPr lang="fa-IR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 Badr" panose="02000400000000000000" pitchFamily="2" charset="-78"/>
                <a:cs typeface="B Titr" panose="00000700000000000000" pitchFamily="2" charset="-78"/>
              </a:rPr>
            </a:br>
            <a:r>
              <a:rPr lang="fa-IR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 Badr" panose="02000400000000000000" pitchFamily="2" charset="-78"/>
                <a:cs typeface="B Titr" panose="00000700000000000000" pitchFamily="2" charset="-78"/>
              </a:rPr>
              <a:t/>
            </a:r>
            <a:br>
              <a:rPr lang="fa-IR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 Badr" panose="02000400000000000000" pitchFamily="2" charset="-78"/>
                <a:cs typeface="B Titr" panose="00000700000000000000" pitchFamily="2" charset="-78"/>
              </a:rPr>
            </a:br>
            <a:endParaRPr lang="fa-IR" sz="3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 Badr" panose="02000400000000000000" pitchFamily="2" charset="-78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8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8765" y="1226127"/>
            <a:ext cx="11346872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u="none" dirty="0"/>
              <a:t>کتابخانه دانشکده فناوری های نوین پزشکی ، با بهره‌گیری از فناوری‌های نوین و استانداردهای جهانی در تلاش است نه تنها ارائه منابع ، بلکه فضایی پویا برای تولید دانش ایجاد نماید براین اساس اهم فعالیت های انجام شده در سال 1403 ارائه می گردد:</a:t>
            </a:r>
            <a:endParaRPr lang="en-US" sz="3600" u="none" dirty="0"/>
          </a:p>
        </p:txBody>
      </p:sp>
    </p:spTree>
    <p:extLst>
      <p:ext uri="{BB962C8B-B14F-4D97-AF65-F5344CB8AC3E}">
        <p14:creationId xmlns:p14="http://schemas.microsoft.com/office/powerpoint/2010/main" val="10587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2382"/>
            <a:ext cx="119703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 smtClean="0"/>
              <a:t>1. خدمات دیجیتال</a:t>
            </a:r>
          </a:p>
          <a:p>
            <a:pPr marL="742950" indent="-742950" algn="r" rtl="1">
              <a:buAutoNum type="arabicPeriod"/>
            </a:pPr>
            <a:endParaRPr lang="fa-IR" sz="3600" dirty="0"/>
          </a:p>
          <a:p>
            <a:pPr algn="r" rtl="1"/>
            <a:r>
              <a:rPr lang="fa-IR" u="none" dirty="0" smtClean="0"/>
              <a:t>-</a:t>
            </a:r>
            <a:r>
              <a:rPr lang="en-US" u="none" dirty="0" smtClean="0"/>
              <a:t>  </a:t>
            </a:r>
            <a:r>
              <a:rPr lang="fa-IR" u="none" dirty="0"/>
              <a:t>استفاده ازنرم افزار کتابخانه جهت فعالیت های امانت </a:t>
            </a:r>
          </a:p>
          <a:p>
            <a:pPr algn="r" rtl="1"/>
            <a:endParaRPr lang="fa-IR" u="none" dirty="0" smtClean="0"/>
          </a:p>
          <a:p>
            <a:pPr algn="r" rtl="1"/>
            <a:r>
              <a:rPr lang="fa-IR" u="none" dirty="0" smtClean="0"/>
              <a:t> -</a:t>
            </a:r>
            <a:r>
              <a:rPr lang="en-US" u="none" dirty="0" smtClean="0"/>
              <a:t> </a:t>
            </a:r>
            <a:r>
              <a:rPr lang="fa-IR" u="none" dirty="0" smtClean="0"/>
              <a:t>ارائه </a:t>
            </a:r>
            <a:r>
              <a:rPr lang="fa-IR" u="none" dirty="0"/>
              <a:t>دسترسی به هزاران کتاب و مقاله الکترونیک از طریق پایگاه‌های داده </a:t>
            </a:r>
          </a:p>
          <a:p>
            <a:pPr algn="r" rtl="1"/>
            <a:r>
              <a:rPr lang="fa-IR" sz="4000" dirty="0"/>
              <a:t>   </a:t>
            </a:r>
          </a:p>
          <a:p>
            <a:pPr algn="r" rtl="1"/>
            <a:r>
              <a:rPr lang="fa-IR" sz="3600" dirty="0"/>
              <a:t>2. پژوهش‌های </a:t>
            </a:r>
            <a:r>
              <a:rPr lang="fa-IR" sz="3600" dirty="0" smtClean="0"/>
              <a:t>کتابسنجی</a:t>
            </a:r>
          </a:p>
          <a:p>
            <a:pPr algn="r" rtl="1"/>
            <a:endParaRPr lang="fa-IR" sz="3600" dirty="0"/>
          </a:p>
          <a:p>
            <a:pPr algn="r" rtl="1"/>
            <a:r>
              <a:rPr lang="fa-IR" u="none" dirty="0"/>
              <a:t>  -  انجام فعالیت های علم‌سنجی </a:t>
            </a:r>
          </a:p>
        </p:txBody>
      </p:sp>
    </p:spTree>
    <p:extLst>
      <p:ext uri="{BB962C8B-B14F-4D97-AF65-F5344CB8AC3E}">
        <p14:creationId xmlns:p14="http://schemas.microsoft.com/office/powerpoint/2010/main" val="42100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4" y="1166842"/>
            <a:ext cx="114715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/>
              <a:t>3. تولید و اشاعه اطلاعات </a:t>
            </a:r>
            <a:endParaRPr lang="fa-IR" sz="3200" dirty="0" smtClean="0"/>
          </a:p>
          <a:p>
            <a:pPr algn="just" rtl="1"/>
            <a:endParaRPr lang="fa-IR" sz="3200" dirty="0"/>
          </a:p>
          <a:p>
            <a:pPr algn="just" rtl="1">
              <a:lnSpc>
                <a:spcPct val="150000"/>
              </a:lnSpc>
            </a:pPr>
            <a:r>
              <a:rPr lang="en-US" u="none" dirty="0" smtClean="0"/>
              <a:t>  </a:t>
            </a:r>
            <a:r>
              <a:rPr lang="fa-IR" u="none" dirty="0" smtClean="0"/>
              <a:t>- جمع‌آوری، پردازش و انتشار اطلاعات معتبر در حوزه‌های مختلف علمی</a:t>
            </a:r>
          </a:p>
          <a:p>
            <a:pPr algn="just" rtl="1">
              <a:lnSpc>
                <a:spcPct val="150000"/>
              </a:lnSpc>
            </a:pPr>
            <a:r>
              <a:rPr lang="fa-IR" u="none" dirty="0" smtClean="0"/>
              <a:t>   - ارائه خدمات جستجوی پیشرفته </a:t>
            </a:r>
          </a:p>
          <a:p>
            <a:pPr algn="just" rtl="1">
              <a:lnSpc>
                <a:spcPct val="150000"/>
              </a:lnSpc>
            </a:pPr>
            <a:r>
              <a:rPr lang="fa-IR" u="none" dirty="0" smtClean="0"/>
              <a:t>   - تولید محتوای دیجیتال (مقالات، گزارش‌ها، اینفوگرافی‌ها، ویدیوها)  </a:t>
            </a:r>
          </a:p>
          <a:p>
            <a:pPr algn="just" rtl="1">
              <a:lnSpc>
                <a:spcPct val="150000"/>
              </a:lnSpc>
            </a:pPr>
            <a:endParaRPr lang="fa-IR" u="none" dirty="0" smtClean="0"/>
          </a:p>
          <a:p>
            <a:pPr algn="just" rtl="1"/>
            <a:r>
              <a:rPr lang="fa-IR" sz="3200" dirty="0" smtClean="0"/>
              <a:t>4. خدمات مرجع و مشاوره اطلاعاتی  </a:t>
            </a:r>
          </a:p>
          <a:p>
            <a:pPr algn="just" rtl="1">
              <a:lnSpc>
                <a:spcPct val="150000"/>
              </a:lnSpc>
            </a:pPr>
            <a:r>
              <a:rPr lang="en-US" u="none" dirty="0" smtClean="0"/>
              <a:t>  </a:t>
            </a:r>
            <a:r>
              <a:rPr lang="fa-IR" u="none" dirty="0" smtClean="0"/>
              <a:t>- </a:t>
            </a:r>
            <a:r>
              <a:rPr lang="fa-IR" u="none" dirty="0"/>
              <a:t>پاسخگویی به پرسش‌های تخصصی کاربران از طریق خطوط تلفن، ایمیل و شبکه‌های اجتماعی</a:t>
            </a:r>
          </a:p>
          <a:p>
            <a:pPr algn="just" rtl="1">
              <a:lnSpc>
                <a:spcPct val="150000"/>
              </a:lnSpc>
            </a:pPr>
            <a:r>
              <a:rPr lang="fa-IR" u="none" dirty="0"/>
              <a:t>   - ارائه خدمات تحلیلی و پژوهشی به پژوهشگران، دانشجویان  </a:t>
            </a:r>
          </a:p>
        </p:txBody>
      </p:sp>
    </p:spTree>
    <p:extLst>
      <p:ext uri="{BB962C8B-B14F-4D97-AF65-F5344CB8AC3E}">
        <p14:creationId xmlns:p14="http://schemas.microsoft.com/office/powerpoint/2010/main" val="40488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7699"/>
            <a:ext cx="1188027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/>
              <a:t>5. آموزش سواد اطلاعاتی و دیجیتال  </a:t>
            </a:r>
          </a:p>
          <a:p>
            <a:pPr algn="r" rtl="1">
              <a:lnSpc>
                <a:spcPct val="150000"/>
              </a:lnSpc>
            </a:pPr>
            <a:r>
              <a:rPr lang="en-US" u="none" dirty="0" smtClean="0"/>
              <a:t>  </a:t>
            </a:r>
            <a:r>
              <a:rPr lang="fa-IR" u="none" dirty="0" smtClean="0"/>
              <a:t>- </a:t>
            </a:r>
            <a:r>
              <a:rPr lang="fa-IR" u="none" dirty="0"/>
              <a:t>برگزاری کارگاه‌های آموزشی در زمینه</a:t>
            </a:r>
          </a:p>
          <a:p>
            <a:pPr algn="r" rtl="1">
              <a:lnSpc>
                <a:spcPct val="150000"/>
              </a:lnSpc>
            </a:pPr>
            <a:r>
              <a:rPr lang="fa-IR" u="none" dirty="0" smtClean="0"/>
              <a:t> </a:t>
            </a:r>
            <a:r>
              <a:rPr lang="en-US" u="none" dirty="0" smtClean="0"/>
              <a:t>     </a:t>
            </a:r>
            <a:r>
              <a:rPr lang="fa-IR" u="none" dirty="0" smtClean="0"/>
              <a:t>جستجوی </a:t>
            </a:r>
            <a:r>
              <a:rPr lang="fa-IR" u="none" dirty="0"/>
              <a:t>حرفه‌ای اطلاعات، روش تحقیق، ارزیابی منابع و مبارزه با اخبار جعلی  </a:t>
            </a:r>
          </a:p>
          <a:p>
            <a:pPr algn="r" rtl="1">
              <a:lnSpc>
                <a:spcPct val="150000"/>
              </a:lnSpc>
            </a:pPr>
            <a:r>
              <a:rPr lang="fa-IR" u="none" dirty="0"/>
              <a:t>   - آموزش مهارت‌های دیجیتال </a:t>
            </a:r>
          </a:p>
          <a:p>
            <a:pPr algn="r" rtl="1"/>
            <a:endParaRPr lang="fa-IR" sz="3200" dirty="0"/>
          </a:p>
          <a:p>
            <a:pPr algn="r" rtl="1"/>
            <a:r>
              <a:rPr lang="fa-IR" sz="3200" dirty="0"/>
              <a:t>6. پشتیبانی از پژوهش و نوآوری </a:t>
            </a:r>
          </a:p>
          <a:p>
            <a:pPr algn="r" rtl="1">
              <a:lnSpc>
                <a:spcPct val="150000"/>
              </a:lnSpc>
            </a:pPr>
            <a:r>
              <a:rPr lang="fa-IR" u="none" dirty="0">
                <a:cs typeface="+mj-cs"/>
              </a:rPr>
              <a:t>   - ارائه خدمات کتابخانه دیجیتال و دسترسی به ژورنال‌های علمی </a:t>
            </a:r>
            <a:r>
              <a:rPr lang="fa-IR" u="none" dirty="0" smtClean="0">
                <a:cs typeface="+mj-cs"/>
              </a:rPr>
              <a:t>بین‌المللی</a:t>
            </a:r>
            <a:endParaRPr lang="en-US" u="none" dirty="0" smtClean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en-US" u="none" dirty="0" smtClean="0">
                <a:cs typeface="+mj-cs"/>
              </a:rPr>
              <a:t>  </a:t>
            </a:r>
            <a:r>
              <a:rPr lang="fa-IR" u="none" dirty="0" smtClean="0">
                <a:cs typeface="+mj-cs"/>
              </a:rPr>
              <a:t>-</a:t>
            </a:r>
            <a:r>
              <a:rPr lang="en-US" u="none" dirty="0" smtClean="0">
                <a:cs typeface="+mj-cs"/>
              </a:rPr>
              <a:t> </a:t>
            </a:r>
            <a:r>
              <a:rPr lang="fa-IR" u="none" dirty="0" smtClean="0">
                <a:cs typeface="+mj-cs"/>
              </a:rPr>
              <a:t>همکاری </a:t>
            </a:r>
            <a:r>
              <a:rPr lang="fa-IR" u="none" dirty="0">
                <a:cs typeface="+mj-cs"/>
              </a:rPr>
              <a:t>با مراکز علمی و دانشگاهی برای تسهیل دسترسی به منابع پژوهشی</a:t>
            </a:r>
          </a:p>
          <a:p>
            <a:pPr algn="r" rtl="1">
              <a:lnSpc>
                <a:spcPct val="150000"/>
              </a:lnSpc>
            </a:pPr>
            <a:r>
              <a:rPr lang="fa-IR" u="none" dirty="0">
                <a:cs typeface="+mj-cs"/>
              </a:rPr>
              <a:t>   - حمایت از محققان با ابزارهای مدیریت استنادی مانند </a:t>
            </a:r>
            <a:r>
              <a:rPr lang="en-US" u="none" dirty="0">
                <a:latin typeface="Times New Roman" panose="02020603050405020304" pitchFamily="18" charset="0"/>
                <a:cs typeface="+mj-cs"/>
              </a:rPr>
              <a:t>EndNote</a:t>
            </a:r>
            <a:r>
              <a:rPr lang="en-US" u="none" dirty="0">
                <a:cs typeface="+mj-cs"/>
              </a:rPr>
              <a:t> </a:t>
            </a:r>
            <a:r>
              <a:rPr lang="fa-IR" u="none" dirty="0" smtClean="0">
                <a:cs typeface="+mj-cs"/>
              </a:rPr>
              <a:t> یا </a:t>
            </a:r>
            <a:r>
              <a:rPr lang="en-US" u="none" dirty="0" err="1">
                <a:latin typeface="Times New Roman" panose="02020603050405020304" pitchFamily="18" charset="0"/>
                <a:cs typeface="+mj-cs"/>
              </a:rPr>
              <a:t>Mendeley</a:t>
            </a:r>
            <a:r>
              <a:rPr lang="en-US" u="none" dirty="0">
                <a:latin typeface="Times New Roman" panose="02020603050405020304" pitchFamily="18" charset="0"/>
                <a:cs typeface="+mj-cs"/>
              </a:rPr>
              <a:t>  </a:t>
            </a:r>
          </a:p>
          <a:p>
            <a:pPr algn="r" rtl="1">
              <a:lnSpc>
                <a:spcPct val="150000"/>
              </a:lnSpc>
            </a:pPr>
            <a:r>
              <a:rPr lang="en-US" u="none" dirty="0" smtClean="0">
                <a:cs typeface="+mj-cs"/>
              </a:rPr>
              <a:t>  </a:t>
            </a:r>
            <a:r>
              <a:rPr lang="fa-IR" u="none" dirty="0" smtClean="0">
                <a:cs typeface="+mj-cs"/>
              </a:rPr>
              <a:t>-   </a:t>
            </a:r>
            <a:r>
              <a:rPr lang="fa-IR" u="none" dirty="0">
                <a:cs typeface="+mj-cs"/>
              </a:rPr>
              <a:t>مشارکت در طرح‌های اشتراک منابع بین‌کتابخانه‌ای </a:t>
            </a:r>
            <a:r>
              <a:rPr lang="fa-IR" u="none" dirty="0" smtClean="0">
                <a:cs typeface="+mj-cs"/>
              </a:rPr>
              <a:t>(</a:t>
            </a:r>
            <a:r>
              <a:rPr lang="en-US" u="none" dirty="0">
                <a:latin typeface="Times New Roman" panose="02020603050405020304" pitchFamily="18" charset="0"/>
                <a:cs typeface="+mj-cs"/>
              </a:rPr>
              <a:t>Interlibrary Loan</a:t>
            </a:r>
            <a:r>
              <a:rPr lang="fa-IR" u="none" dirty="0" smtClean="0">
                <a:cs typeface="+mj-cs"/>
              </a:rPr>
              <a:t>)</a:t>
            </a:r>
            <a:endParaRPr lang="en-US" u="none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93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1350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mtClean="0"/>
              <a:t>با سپاس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8FF80D-0684-4A4C-8A7A-7D811B86BB6D}"/>
              </a:ext>
            </a:extLst>
          </p:cNvPr>
          <p:cNvSpPr/>
          <p:nvPr/>
        </p:nvSpPr>
        <p:spPr>
          <a:xfrm>
            <a:off x="1072663" y="443884"/>
            <a:ext cx="9750669" cy="591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lnSpc>
                <a:spcPct val="250000"/>
              </a:lnSpc>
            </a:pPr>
            <a:endParaRPr lang="fa-IR" sz="1400" dirty="0">
              <a:solidFill>
                <a:schemeClr val="tx1">
                  <a:lumMod val="65000"/>
                  <a:lumOff val="3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1026" name="Picture 2" descr="همه چیز درباره گل رز | فروشگاه هیرسا گل">
            <a:extLst>
              <a:ext uri="{FF2B5EF4-FFF2-40B4-BE49-F238E27FC236}">
                <a16:creationId xmlns:a16="http://schemas.microsoft.com/office/drawing/2014/main" id="{7D025EAD-8DCD-C539-2D94-126D038E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3" y="1398140"/>
            <a:ext cx="590642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A7B316-6327-1858-D127-7AC36656B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454" y="1371599"/>
            <a:ext cx="4625083" cy="462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36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db2004c036d">
      <a:majorFont>
        <a:latin typeface="Arial"/>
        <a:ea typeface=""/>
        <a:cs typeface="B Titr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B Tit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B Titr" pitchFamily="2" charset="-78"/>
          </a:defRPr>
        </a:defPPr>
      </a:lstStyle>
    </a:lnDef>
  </a:objectDefaults>
  <a:extraClrSchemeLst>
    <a:extraClrScheme>
      <a:clrScheme name="cdb2004c036d 1">
        <a:dk1>
          <a:srgbClr val="333333"/>
        </a:dk1>
        <a:lt1>
          <a:srgbClr val="FFFFFF"/>
        </a:lt1>
        <a:dk2>
          <a:srgbClr val="470E03"/>
        </a:dk2>
        <a:lt2>
          <a:srgbClr val="FFFFFF"/>
        </a:lt2>
        <a:accent1>
          <a:srgbClr val="CC6600"/>
        </a:accent1>
        <a:accent2>
          <a:srgbClr val="99CCFF"/>
        </a:accent2>
        <a:accent3>
          <a:srgbClr val="B1AAAA"/>
        </a:accent3>
        <a:accent4>
          <a:srgbClr val="DADADA"/>
        </a:accent4>
        <a:accent5>
          <a:srgbClr val="E2B8AA"/>
        </a:accent5>
        <a:accent6>
          <a:srgbClr val="8AB9E7"/>
        </a:accent6>
        <a:hlink>
          <a:srgbClr val="2EB62E"/>
        </a:hlink>
        <a:folHlink>
          <a:srgbClr val="E88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c036d 2">
        <a:dk1>
          <a:srgbClr val="000000"/>
        </a:dk1>
        <a:lt1>
          <a:srgbClr val="D1D1D1"/>
        </a:lt1>
        <a:dk2>
          <a:srgbClr val="003600"/>
        </a:dk2>
        <a:lt2>
          <a:srgbClr val="FFFFFF"/>
        </a:lt2>
        <a:accent1>
          <a:srgbClr val="26A84E"/>
        </a:accent1>
        <a:accent2>
          <a:srgbClr val="C7E46A"/>
        </a:accent2>
        <a:accent3>
          <a:srgbClr val="AAAEAA"/>
        </a:accent3>
        <a:accent4>
          <a:srgbClr val="B2B2B2"/>
        </a:accent4>
        <a:accent5>
          <a:srgbClr val="ACD1B2"/>
        </a:accent5>
        <a:accent6>
          <a:srgbClr val="B4CF5F"/>
        </a:accent6>
        <a:hlink>
          <a:srgbClr val="00D69E"/>
        </a:hlink>
        <a:folHlink>
          <a:srgbClr val="4466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c036d 3">
        <a:dk1>
          <a:srgbClr val="0B398B"/>
        </a:dk1>
        <a:lt1>
          <a:srgbClr val="D1D1D1"/>
        </a:lt1>
        <a:dk2>
          <a:srgbClr val="000072"/>
        </a:dk2>
        <a:lt2>
          <a:srgbClr val="FFFFFF"/>
        </a:lt2>
        <a:accent1>
          <a:srgbClr val="003BB2"/>
        </a:accent1>
        <a:accent2>
          <a:srgbClr val="4DA6FF"/>
        </a:accent2>
        <a:accent3>
          <a:srgbClr val="AAAABC"/>
        </a:accent3>
        <a:accent4>
          <a:srgbClr val="B2B2B2"/>
        </a:accent4>
        <a:accent5>
          <a:srgbClr val="AAAFD5"/>
        </a:accent5>
        <a:accent6>
          <a:srgbClr val="4596E7"/>
        </a:accent6>
        <a:hlink>
          <a:srgbClr val="00D69E"/>
        </a:hlink>
        <a:folHlink>
          <a:srgbClr val="D46A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db2004c036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db2004c036d">
      <a:majorFont>
        <a:latin typeface="Arial"/>
        <a:ea typeface=""/>
        <a:cs typeface="B Titr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B Tit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B Titr" pitchFamily="2" charset="-78"/>
          </a:defRPr>
        </a:defPPr>
      </a:lstStyle>
    </a:lnDef>
  </a:objectDefaults>
  <a:extraClrSchemeLst>
    <a:extraClrScheme>
      <a:clrScheme name="cdb2004c036d 1">
        <a:dk1>
          <a:srgbClr val="333333"/>
        </a:dk1>
        <a:lt1>
          <a:srgbClr val="FFFFFF"/>
        </a:lt1>
        <a:dk2>
          <a:srgbClr val="470E03"/>
        </a:dk2>
        <a:lt2>
          <a:srgbClr val="FFFFFF"/>
        </a:lt2>
        <a:accent1>
          <a:srgbClr val="CC6600"/>
        </a:accent1>
        <a:accent2>
          <a:srgbClr val="99CCFF"/>
        </a:accent2>
        <a:accent3>
          <a:srgbClr val="B1AAAA"/>
        </a:accent3>
        <a:accent4>
          <a:srgbClr val="DADADA"/>
        </a:accent4>
        <a:accent5>
          <a:srgbClr val="E2B8AA"/>
        </a:accent5>
        <a:accent6>
          <a:srgbClr val="8AB9E7"/>
        </a:accent6>
        <a:hlink>
          <a:srgbClr val="2EB62E"/>
        </a:hlink>
        <a:folHlink>
          <a:srgbClr val="E88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c036d 2">
        <a:dk1>
          <a:srgbClr val="000000"/>
        </a:dk1>
        <a:lt1>
          <a:srgbClr val="D1D1D1"/>
        </a:lt1>
        <a:dk2>
          <a:srgbClr val="003600"/>
        </a:dk2>
        <a:lt2>
          <a:srgbClr val="FFFFFF"/>
        </a:lt2>
        <a:accent1>
          <a:srgbClr val="26A84E"/>
        </a:accent1>
        <a:accent2>
          <a:srgbClr val="C7E46A"/>
        </a:accent2>
        <a:accent3>
          <a:srgbClr val="AAAEAA"/>
        </a:accent3>
        <a:accent4>
          <a:srgbClr val="B2B2B2"/>
        </a:accent4>
        <a:accent5>
          <a:srgbClr val="ACD1B2"/>
        </a:accent5>
        <a:accent6>
          <a:srgbClr val="B4CF5F"/>
        </a:accent6>
        <a:hlink>
          <a:srgbClr val="00D69E"/>
        </a:hlink>
        <a:folHlink>
          <a:srgbClr val="4466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c036d 3">
        <a:dk1>
          <a:srgbClr val="0B398B"/>
        </a:dk1>
        <a:lt1>
          <a:srgbClr val="D1D1D1"/>
        </a:lt1>
        <a:dk2>
          <a:srgbClr val="000072"/>
        </a:dk2>
        <a:lt2>
          <a:srgbClr val="FFFFFF"/>
        </a:lt2>
        <a:accent1>
          <a:srgbClr val="003BB2"/>
        </a:accent1>
        <a:accent2>
          <a:srgbClr val="4DA6FF"/>
        </a:accent2>
        <a:accent3>
          <a:srgbClr val="AAAABC"/>
        </a:accent3>
        <a:accent4>
          <a:srgbClr val="B2B2B2"/>
        </a:accent4>
        <a:accent5>
          <a:srgbClr val="AAAFD5"/>
        </a:accent5>
        <a:accent6>
          <a:srgbClr val="4596E7"/>
        </a:accent6>
        <a:hlink>
          <a:srgbClr val="00D69E"/>
        </a:hlink>
        <a:folHlink>
          <a:srgbClr val="D46A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129</Template>
  <TotalTime>7975</TotalTime>
  <Words>257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 Mitra</vt:lpstr>
      <vt:lpstr>B Tir</vt:lpstr>
      <vt:lpstr>B Titr</vt:lpstr>
      <vt:lpstr>Calibri</vt:lpstr>
      <vt:lpstr>Times New Roman</vt:lpstr>
      <vt:lpstr>Wingdings</vt:lpstr>
      <vt:lpstr>X Badr</vt:lpstr>
      <vt:lpstr>cdb2004c036d</vt:lpstr>
      <vt:lpstr>2_cdb2004c036d</vt:lpstr>
      <vt:lpstr>PowerPoint Presentation</vt:lpstr>
      <vt:lpstr>گزارش عملکرد کتابخانه دانشکده فناوریهای نوین پزشکی  در سال 1403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M.Mardani</dc:creator>
  <cp:lastModifiedBy>AMT</cp:lastModifiedBy>
  <cp:revision>982</cp:revision>
  <dcterms:created xsi:type="dcterms:W3CDTF">2022-07-30T04:40:53Z</dcterms:created>
  <dcterms:modified xsi:type="dcterms:W3CDTF">2025-04-09T07:44:38Z</dcterms:modified>
</cp:coreProperties>
</file>