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  <p:sldMasterId id="2147483754" r:id="rId2"/>
  </p:sldMasterIdLst>
  <p:notesMasterIdLst>
    <p:notesMasterId r:id="rId43"/>
  </p:notesMasterIdLst>
  <p:sldIdLst>
    <p:sldId id="264" r:id="rId3"/>
    <p:sldId id="259" r:id="rId4"/>
    <p:sldId id="260" r:id="rId5"/>
    <p:sldId id="266" r:id="rId6"/>
    <p:sldId id="265" r:id="rId7"/>
    <p:sldId id="268" r:id="rId8"/>
    <p:sldId id="269" r:id="rId9"/>
    <p:sldId id="267" r:id="rId10"/>
    <p:sldId id="301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8" r:id="rId21"/>
    <p:sldId id="280" r:id="rId22"/>
    <p:sldId id="281" r:id="rId23"/>
    <p:sldId id="282" r:id="rId24"/>
    <p:sldId id="283" r:id="rId25"/>
    <p:sldId id="284" r:id="rId26"/>
    <p:sldId id="289" r:id="rId27"/>
    <p:sldId id="285" r:id="rId28"/>
    <p:sldId id="286" r:id="rId29"/>
    <p:sldId id="302" r:id="rId30"/>
    <p:sldId id="295" r:id="rId31"/>
    <p:sldId id="258" r:id="rId32"/>
    <p:sldId id="271" r:id="rId33"/>
    <p:sldId id="296" r:id="rId34"/>
    <p:sldId id="297" r:id="rId35"/>
    <p:sldId id="298" r:id="rId36"/>
    <p:sldId id="299" r:id="rId37"/>
    <p:sldId id="300" r:id="rId38"/>
    <p:sldId id="305" r:id="rId39"/>
    <p:sldId id="306" r:id="rId40"/>
    <p:sldId id="307" r:id="rId41"/>
    <p:sldId id="304" r:id="rId42"/>
  </p:sldIdLst>
  <p:sldSz cx="9144000" cy="6858000" type="screen4x3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204"/>
    <a:srgbClr val="8A2C0E"/>
    <a:srgbClr val="8FC9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991E4E73-059C-4868-A7F7-707561A18271}" type="datetimeFigureOut">
              <a:rPr lang="fa-IR" smtClean="0"/>
              <a:t>07/08/1445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F582947E-5CE7-4399-A527-9F71C553E45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44439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9144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98F7F4FA-1984-496E-9A85-35574EAA1946}" type="datetimeFigureOut">
              <a:rPr lang="fa-IR" smtClean="0"/>
              <a:t>07/08/1445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346A0BC3-864E-404B-A676-4D376361696D}" type="slidenum">
              <a:rPr lang="fa-IR" smtClean="0"/>
              <a:t>‹#›</a:t>
            </a:fld>
            <a:endParaRPr lang="fa-IR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5490225" y="467785"/>
            <a:ext cx="3656410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1619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F4FA-1984-496E-9A85-35574EAA1946}" type="datetimeFigureOut">
              <a:rPr lang="fa-IR" smtClean="0"/>
              <a:t>07/08/1445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0BC3-864E-404B-A676-4D376361696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60439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4"/>
            <a:ext cx="2835059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474" y="507037"/>
            <a:ext cx="1178720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469683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98F7F4FA-1984-496E-9A85-35574EAA1946}" type="datetimeFigureOut">
              <a:rPr lang="fa-IR" smtClean="0"/>
              <a:t>07/08/1445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346A0BC3-864E-404B-A676-4D376361696D}" type="slidenum">
              <a:rPr lang="fa-IR" smtClean="0"/>
              <a:t>‹#›</a:t>
            </a:fld>
            <a:endParaRPr lang="fa-IR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6833687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898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F4FA-1984-496E-9A85-35574EAA1946}" type="datetimeFigureOut">
              <a:rPr lang="fa-IR" smtClean="0"/>
              <a:t>07/08/1445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0BC3-864E-404B-A676-4D376361696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460591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F4FA-1984-496E-9A85-35574EAA1946}" type="datetimeFigureOut">
              <a:rPr lang="fa-IR" smtClean="0"/>
              <a:t>07/08/1445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0BC3-864E-404B-A676-4D376361696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68160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F4FA-1984-496E-9A85-35574EAA1946}" type="datetimeFigureOut">
              <a:rPr lang="fa-IR" smtClean="0"/>
              <a:t>07/08/1445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0BC3-864E-404B-A676-4D376361696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01056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F4FA-1984-496E-9A85-35574EAA1946}" type="datetimeFigureOut">
              <a:rPr lang="fa-IR" smtClean="0"/>
              <a:t>07/08/1445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0BC3-864E-404B-A676-4D376361696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106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F4FA-1984-496E-9A85-35574EAA1946}" type="datetimeFigureOut">
              <a:rPr lang="fa-IR" smtClean="0"/>
              <a:t>07/08/1445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0BC3-864E-404B-A676-4D376361696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84663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F4FA-1984-496E-9A85-35574EAA1946}" type="datetimeFigureOut">
              <a:rPr lang="fa-IR" smtClean="0"/>
              <a:t>07/08/1445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0BC3-864E-404B-A676-4D376361696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96107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F4FA-1984-496E-9A85-35574EAA1946}" type="datetimeFigureOut">
              <a:rPr lang="fa-IR" smtClean="0"/>
              <a:t>07/08/1445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0BC3-864E-404B-A676-4D376361696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960279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F4FA-1984-496E-9A85-35574EAA1946}" type="datetimeFigureOut">
              <a:rPr lang="fa-IR" smtClean="0"/>
              <a:t>07/08/1445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0BC3-864E-404B-A676-4D376361696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941300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F4FA-1984-496E-9A85-35574EAA1946}" type="datetimeFigureOut">
              <a:rPr lang="fa-IR" smtClean="0"/>
              <a:t>07/08/1445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0BC3-864E-404B-A676-4D376361696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9639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F4FA-1984-496E-9A85-35574EAA1946}" type="datetimeFigureOut">
              <a:rPr lang="fa-IR" smtClean="0"/>
              <a:t>07/08/1445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0BC3-864E-404B-A676-4D376361696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27263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F4FA-1984-496E-9A85-35574EAA1946}" type="datetimeFigureOut">
              <a:rPr lang="fa-IR" smtClean="0"/>
              <a:t>07/08/1445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0BC3-864E-404B-A676-4D376361696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52752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F4FA-1984-496E-9A85-35574EAA1946}" type="datetimeFigureOut">
              <a:rPr lang="fa-IR" smtClean="0"/>
              <a:t>07/08/1445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0BC3-864E-404B-A676-4D376361696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62311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2382" y="1"/>
            <a:ext cx="9138047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1839516" y="1262064"/>
            <a:ext cx="5464969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8F7F4FA-1984-496E-9A85-35574EAA1946}" type="datetimeFigureOut">
              <a:rPr lang="fa-IR" smtClean="0"/>
              <a:t>07/08/1445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46A0BC3-864E-404B-A676-4D376361696D}" type="slidenum">
              <a:rPr lang="fa-IR" smtClean="0"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1616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0274" y="2438400"/>
            <a:ext cx="312039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7813" y="2438400"/>
            <a:ext cx="312039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F4FA-1984-496E-9A85-35574EAA1946}" type="datetimeFigureOut">
              <a:rPr lang="fa-IR" smtClean="0"/>
              <a:t>07/08/1445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0BC3-864E-404B-A676-4D376361696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33807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4" y="2456408"/>
            <a:ext cx="312039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4" y="3316640"/>
            <a:ext cx="312039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7813" y="2456408"/>
            <a:ext cx="312039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7813" y="3316640"/>
            <a:ext cx="312039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F4FA-1984-496E-9A85-35574EAA1946}" type="datetimeFigureOut">
              <a:rPr lang="fa-IR" smtClean="0"/>
              <a:t>07/08/1445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0BC3-864E-404B-A676-4D376361696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2557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F4FA-1984-496E-9A85-35574EAA1946}" type="datetimeFigureOut">
              <a:rPr lang="fa-IR" smtClean="0"/>
              <a:t>07/08/1445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0BC3-864E-404B-A676-4D376361696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42250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4"/>
            <a:ext cx="2835059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7F4FA-1984-496E-9A85-35574EAA1946}" type="datetimeFigureOut">
              <a:rPr lang="fa-IR" smtClean="0"/>
              <a:t>07/08/1445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A0BC3-864E-404B-A676-4D376361696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881983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5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6308533" y="0"/>
            <a:ext cx="2835467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367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7367" y="3223804"/>
            <a:ext cx="2420786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98F7F4FA-1984-496E-9A85-35574EAA1946}" type="datetimeFigureOut">
              <a:rPr lang="fa-IR" smtClean="0"/>
              <a:t>07/08/1445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7367" y="373605"/>
            <a:ext cx="2420786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346A0BC3-864E-404B-A676-4D376361696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127850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05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6308533" y="0"/>
            <a:ext cx="2835467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366" y="1503910"/>
            <a:ext cx="2422969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7366" y="3223806"/>
            <a:ext cx="2420874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366" y="6291073"/>
            <a:ext cx="2420874" cy="365125"/>
          </a:xfrm>
        </p:spPr>
        <p:txBody>
          <a:bodyPr/>
          <a:lstStyle>
            <a:lvl1pPr algn="l">
              <a:defRPr/>
            </a:lvl1pPr>
          </a:lstStyle>
          <a:p>
            <a:fld id="{98F7F4FA-1984-496E-9A85-35574EAA1946}" type="datetimeFigureOut">
              <a:rPr lang="fa-IR" smtClean="0"/>
              <a:t>07/08/1445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1073"/>
            <a:ext cx="5698998" cy="365125"/>
          </a:xfrm>
        </p:spPr>
        <p:txBody>
          <a:bodyPr/>
          <a:lstStyle>
            <a:lvl1pPr algn="l">
              <a:defRPr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7366" y="373607"/>
            <a:ext cx="2420874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346A0BC3-864E-404B-A676-4D376361696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691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98F7F4FA-1984-496E-9A85-35574EAA1946}" type="datetimeFigureOut">
              <a:rPr lang="fa-IR" smtClean="0"/>
              <a:t>07/08/1445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5" y="6296616"/>
            <a:ext cx="42505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749" y="723329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346A0BC3-864E-404B-A676-4D376361696D}" type="slidenum">
              <a:rPr lang="fa-IR" smtClean="0"/>
              <a:t>‹#›</a:t>
            </a:fld>
            <a:endParaRPr lang="fa-IR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4"/>
            <a:ext cx="2835059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0721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1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r" defTabSz="914400" rtl="1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386" userDrawn="1">
          <p15:clr>
            <a:srgbClr val="F26B43"/>
          </p15:clr>
        </p15:guide>
        <p15:guide id="2" orient="horz" pos="3960" userDrawn="1">
          <p15:clr>
            <a:srgbClr val="F26B43"/>
          </p15:clr>
        </p15:guide>
        <p15:guide id="3" orient="horz" pos="1536" userDrawn="1">
          <p15:clr>
            <a:srgbClr val="F26B43"/>
          </p15:clr>
        </p15:guide>
        <p15:guide id="4" orient="horz" pos="3840" userDrawn="1">
          <p15:clr>
            <a:srgbClr val="F26B43"/>
          </p15:clr>
        </p15:guide>
        <p15:guide id="5" pos="3312" userDrawn="1">
          <p15:clr>
            <a:srgbClr val="F26B43"/>
          </p15:clr>
        </p15:guide>
        <p15:guide id="6" pos="3600" userDrawn="1">
          <p15:clr>
            <a:srgbClr val="F26B43"/>
          </p15:clr>
        </p15:guide>
        <p15:guide id="7" orient="horz" pos="360" userDrawn="1">
          <p15:clr>
            <a:srgbClr val="F26B43"/>
          </p15:clr>
        </p15:guide>
        <p15:guide id="8" pos="5526" userDrawn="1">
          <p15:clr>
            <a:srgbClr val="F26B43"/>
          </p15:clr>
        </p15:guide>
        <p15:guide id="9" pos="1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7F4FA-1984-496E-9A85-35574EAA1946}" type="datetimeFigureOut">
              <a:rPr lang="fa-IR" smtClean="0"/>
              <a:t>07/08/1445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A0BC3-864E-404B-A676-4D376361696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3709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ubmed.ncbi.nlm.nih.gov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938" y="87086"/>
            <a:ext cx="5927422" cy="667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0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8" y="0"/>
            <a:ext cx="9121292" cy="68580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2830286" y="1654629"/>
            <a:ext cx="1306285" cy="365760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2586446" y="3100251"/>
            <a:ext cx="1114697" cy="357052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6627223" y="3004457"/>
            <a:ext cx="1933303" cy="452846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83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007" y="0"/>
            <a:ext cx="1947791" cy="68580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3056708" y="297179"/>
            <a:ext cx="1097280" cy="251462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Results by year </a:t>
            </a:r>
            <a:endParaRPr lang="fa-IR" sz="900" dirty="0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093007" y="1193074"/>
            <a:ext cx="1035978" cy="298267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3093007" y="2847703"/>
            <a:ext cx="1060981" cy="327659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3093007" y="5129350"/>
            <a:ext cx="1095815" cy="217714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2978331" y="6426926"/>
            <a:ext cx="1593669" cy="431074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412274" y="6642463"/>
            <a:ext cx="566057" cy="10668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TextBox 1"/>
          <p:cNvSpPr txBox="1"/>
          <p:nvPr/>
        </p:nvSpPr>
        <p:spPr>
          <a:xfrm>
            <a:off x="5077097" y="297179"/>
            <a:ext cx="40669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فیلترهای این پایگاه جهت محدود کردن جستجو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که شامل تعداد نتایج براساس سال انتشار، دسترسی متن، نوع مقاله، تاریخ انتشار است.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همچنین از دیگر امکانات این پایگاه داشتن </a:t>
            </a:r>
            <a:r>
              <a:rPr lang="en-US" dirty="0" smtClean="0">
                <a:cs typeface="B Nazanin" panose="00000400000000000000" pitchFamily="2" charset="-78"/>
              </a:rPr>
              <a:t>additional filters</a:t>
            </a:r>
            <a:r>
              <a:rPr lang="fa-IR" dirty="0" smtClean="0">
                <a:cs typeface="B Nazanin" panose="00000400000000000000" pitchFamily="2" charset="-78"/>
              </a:rPr>
              <a:t> یا فیلتر‌های اضافه است که امکانات بیشتری جهت محدود کردن جستجو دارد. 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517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76" y="421577"/>
            <a:ext cx="7658764" cy="5631668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879566" y="679269"/>
            <a:ext cx="1280160" cy="418011"/>
          </a:xfrm>
          <a:prstGeom prst="fram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9075" y="60969"/>
            <a:ext cx="1915335" cy="36060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Additional filters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15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76" y="609355"/>
            <a:ext cx="7468247" cy="5639289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966651" y="1785257"/>
            <a:ext cx="1550126" cy="383177"/>
          </a:xfrm>
          <a:prstGeom prst="fram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7876" y="248747"/>
            <a:ext cx="1915335" cy="36060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Additional filters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7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94" y="655079"/>
            <a:ext cx="7529212" cy="554784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Frame 2"/>
          <p:cNvSpPr/>
          <p:nvPr/>
        </p:nvSpPr>
        <p:spPr>
          <a:xfrm>
            <a:off x="1001486" y="2656114"/>
            <a:ext cx="1637211" cy="365760"/>
          </a:xfrm>
          <a:prstGeom prst="fram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2423" y="294471"/>
            <a:ext cx="1915335" cy="36060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Additional filters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14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14" y="670321"/>
            <a:ext cx="7513971" cy="5517358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001486" y="3570514"/>
            <a:ext cx="1584960" cy="383177"/>
          </a:xfrm>
          <a:prstGeom prst="fram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486" y="577509"/>
            <a:ext cx="192650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7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35" y="605545"/>
            <a:ext cx="7498730" cy="5646909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949234" y="4354286"/>
            <a:ext cx="1567543" cy="383177"/>
          </a:xfrm>
          <a:prstGeom prst="fram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9234" y="244937"/>
            <a:ext cx="1915335" cy="36060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Additional filters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69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63" y="655079"/>
            <a:ext cx="7552074" cy="5547841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010194" y="5268686"/>
            <a:ext cx="1584960" cy="391885"/>
          </a:xfrm>
          <a:prstGeom prst="fram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194" y="405121"/>
            <a:ext cx="1926503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6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137" t="11417" r="23823" b="510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2272937" y="1793966"/>
            <a:ext cx="6635932" cy="426720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2316480" y="1384663"/>
            <a:ext cx="949234" cy="243840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2473234" y="2603863"/>
            <a:ext cx="374469" cy="330926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2564673" y="2934789"/>
            <a:ext cx="191589" cy="39188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Frame 11"/>
          <p:cNvSpPr/>
          <p:nvPr/>
        </p:nvSpPr>
        <p:spPr>
          <a:xfrm>
            <a:off x="4511041" y="4717869"/>
            <a:ext cx="1280160" cy="1238794"/>
          </a:xfrm>
          <a:prstGeom prst="frame">
            <a:avLst>
              <a:gd name="adj1" fmla="val 281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1416676" y="3276095"/>
            <a:ext cx="1056556" cy="613326"/>
          </a:xfrm>
          <a:prstGeom prst="wedgeEllipseCallout">
            <a:avLst>
              <a:gd name="adj1" fmla="val 48042"/>
              <a:gd name="adj2" fmla="val -11431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100" dirty="0" smtClean="0">
                <a:cs typeface="B Nazanin" panose="00000400000000000000" pitchFamily="2" charset="-78"/>
              </a:rPr>
              <a:t>استایل های مختلف استناد دهی</a:t>
            </a:r>
            <a:endParaRPr lang="en-US" sz="11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835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27" y="830725"/>
            <a:ext cx="6043184" cy="496105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1140823" y="1759131"/>
            <a:ext cx="452846" cy="261258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231820" y="965915"/>
            <a:ext cx="1107583" cy="793216"/>
          </a:xfrm>
          <a:prstGeom prst="wedgeEllipseCallout">
            <a:avLst>
              <a:gd name="adj1" fmla="val 57535"/>
              <a:gd name="adj2" fmla="val 5275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200" dirty="0" smtClean="0">
                <a:cs typeface="B Nazanin" panose="00000400000000000000" pitchFamily="2" charset="-78"/>
              </a:rPr>
              <a:t>اشتراک گذاری مقاله</a:t>
            </a:r>
            <a:endParaRPr lang="en-US" sz="1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831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4849" y="2071385"/>
            <a:ext cx="648788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آشنایی و جستجو در پایگاه 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B Titr" panose="00000700000000000000" pitchFamily="2" charset="-78"/>
              </a:rPr>
              <a:t>PubMed</a:t>
            </a:r>
            <a:endParaRPr lang="fa-IR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7484" y="5425529"/>
            <a:ext cx="707135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000" dirty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مدرس و تهیه کننده: مائده صالحی</a:t>
            </a:r>
          </a:p>
          <a:p>
            <a:pPr algn="ctr" rtl="1"/>
            <a:r>
              <a:rPr lang="fa-IR" sz="2000" dirty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کتابدار مرکز </a:t>
            </a:r>
            <a:r>
              <a:rPr lang="fa-IR" sz="2000" dirty="0" smtClean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آموزشی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sz="2000" dirty="0" smtClean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درمانی </a:t>
            </a:r>
            <a:r>
              <a:rPr lang="fa-IR" sz="2000" dirty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الزهرا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266" y="2727152"/>
            <a:ext cx="5400675" cy="244792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 flipV="1">
            <a:off x="2325189" y="5175077"/>
            <a:ext cx="6757851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469" y="123701"/>
            <a:ext cx="1089388" cy="146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7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2473234" y="905691"/>
            <a:ext cx="627017" cy="296092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656114" y="1262743"/>
            <a:ext cx="252549" cy="33963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0883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2873829" y="888274"/>
            <a:ext cx="644434" cy="287383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152503" y="1245326"/>
            <a:ext cx="209006" cy="330925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9673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3596641" y="809897"/>
            <a:ext cx="827314" cy="409303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683725" y="1219200"/>
            <a:ext cx="235132" cy="322217"/>
          </a:xfrm>
          <a:prstGeom prst="downArrow">
            <a:avLst>
              <a:gd name="adj1" fmla="val 50000"/>
              <a:gd name="adj2" fmla="val 5370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3909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88"/>
            <a:ext cx="9083040" cy="682811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5" r="13048"/>
          <a:stretch/>
        </p:blipFill>
        <p:spPr>
          <a:xfrm>
            <a:off x="7052743" y="1227909"/>
            <a:ext cx="2091257" cy="1591034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6477979" y="1114697"/>
            <a:ext cx="174172" cy="435429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Down Arrow 6"/>
          <p:cNvSpPr/>
          <p:nvPr/>
        </p:nvSpPr>
        <p:spPr>
          <a:xfrm>
            <a:off x="8316686" y="1114697"/>
            <a:ext cx="200297" cy="50509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Frame 7"/>
          <p:cNvSpPr/>
          <p:nvPr/>
        </p:nvSpPr>
        <p:spPr>
          <a:xfrm>
            <a:off x="7114903" y="1959429"/>
            <a:ext cx="513806" cy="261257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4971245" y="270456"/>
            <a:ext cx="1171978" cy="618186"/>
          </a:xfrm>
          <a:prstGeom prst="wedgeEllipseCallout">
            <a:avLst>
              <a:gd name="adj1" fmla="val 47421"/>
              <a:gd name="adj2" fmla="val 8068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cs typeface="B Nazanin" panose="00000400000000000000" pitchFamily="2" charset="-78"/>
              </a:rPr>
              <a:t>مرتب کردن نتایج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126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97" y="0"/>
            <a:ext cx="7881806" cy="68580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654628" y="174171"/>
            <a:ext cx="1515291" cy="269966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61554" y="252549"/>
            <a:ext cx="391886" cy="13062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ight Arrow 4"/>
          <p:cNvSpPr/>
          <p:nvPr/>
        </p:nvSpPr>
        <p:spPr>
          <a:xfrm>
            <a:off x="461554" y="979717"/>
            <a:ext cx="391886" cy="13062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ight Arrow 5"/>
          <p:cNvSpPr/>
          <p:nvPr/>
        </p:nvSpPr>
        <p:spPr>
          <a:xfrm>
            <a:off x="461554" y="627018"/>
            <a:ext cx="391886" cy="13062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ight Arrow 6"/>
          <p:cNvSpPr/>
          <p:nvPr/>
        </p:nvSpPr>
        <p:spPr>
          <a:xfrm flipV="1">
            <a:off x="461554" y="2103117"/>
            <a:ext cx="391886" cy="10015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Frame 7"/>
          <p:cNvSpPr/>
          <p:nvPr/>
        </p:nvSpPr>
        <p:spPr>
          <a:xfrm>
            <a:off x="657497" y="1436908"/>
            <a:ext cx="4558937" cy="409309"/>
          </a:xfrm>
          <a:prstGeom prst="frame">
            <a:avLst>
              <a:gd name="adj1" fmla="val 4924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61554" y="1271454"/>
            <a:ext cx="400320" cy="9579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Frame 9"/>
          <p:cNvSpPr/>
          <p:nvPr/>
        </p:nvSpPr>
        <p:spPr>
          <a:xfrm>
            <a:off x="6662057" y="174171"/>
            <a:ext cx="1463040" cy="1001486"/>
          </a:xfrm>
          <a:prstGeom prst="frame">
            <a:avLst>
              <a:gd name="adj1" fmla="val 206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5472310" y="918757"/>
            <a:ext cx="1104975" cy="801186"/>
          </a:xfrm>
          <a:prstGeom prst="flowChartAlternateProces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cs typeface="B Nazanin" panose="00000400000000000000" pitchFamily="2" charset="-78"/>
              </a:rPr>
              <a:t>قسمت‌های مخلف مقاله</a:t>
            </a:r>
            <a:endParaRPr lang="en-US" sz="1600" dirty="0">
              <a:cs typeface="B Nazanin" panose="00000400000000000000" pitchFamily="2" charset="-78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7888277" y="0"/>
            <a:ext cx="1249252" cy="805546"/>
          </a:xfrm>
          <a:prstGeom prst="wedgeEllipseCallout">
            <a:avLst>
              <a:gd name="adj1" fmla="val -52926"/>
              <a:gd name="adj2" fmla="val 7993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cs typeface="B Nazanin" panose="00000400000000000000" pitchFamily="2" charset="-78"/>
              </a:rPr>
              <a:t>دریافت فایل تمام متن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443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" y="2333081"/>
            <a:ext cx="9144000" cy="3846468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6444344" y="2333081"/>
            <a:ext cx="1541417" cy="661852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26" y="81591"/>
            <a:ext cx="2664823" cy="206071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Elbow Connector 5"/>
          <p:cNvCxnSpPr>
            <a:endCxn id="3" idx="0"/>
          </p:cNvCxnSpPr>
          <p:nvPr/>
        </p:nvCxnSpPr>
        <p:spPr>
          <a:xfrm>
            <a:off x="2690949" y="1602377"/>
            <a:ext cx="4524104" cy="730704"/>
          </a:xfrm>
          <a:prstGeom prst="bent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Alternate Process 4"/>
          <p:cNvSpPr/>
          <p:nvPr/>
        </p:nvSpPr>
        <p:spPr>
          <a:xfrm>
            <a:off x="6877318" y="218941"/>
            <a:ext cx="1790164" cy="721584"/>
          </a:xfrm>
          <a:prstGeom prst="flowChartAlternateProces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cs typeface="B Nazanin" panose="00000400000000000000" pitchFamily="2" charset="-78"/>
              </a:rPr>
              <a:t>نحوه دریافت فایل تمام متن 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332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07" y="0"/>
            <a:ext cx="8285185" cy="68580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731520" y="0"/>
            <a:ext cx="1567543" cy="287383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679269" y="5312229"/>
            <a:ext cx="1323702" cy="409302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6168980" y="287383"/>
            <a:ext cx="1275009" cy="523986"/>
          </a:xfrm>
          <a:prstGeom prst="wedgeEllipseCallout">
            <a:avLst>
              <a:gd name="adj1" fmla="val -83928"/>
              <a:gd name="adj2" fmla="val 7724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cs typeface="B Nazanin" panose="00000400000000000000" pitchFamily="2" charset="-78"/>
              </a:rPr>
              <a:t>مقالات مشابه</a:t>
            </a:r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2781837" y="4802409"/>
            <a:ext cx="1880315" cy="804623"/>
          </a:xfrm>
          <a:prstGeom prst="wedgeEllipseCallout">
            <a:avLst>
              <a:gd name="adj1" fmla="val -89583"/>
              <a:gd name="adj2" fmla="val 3849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cs typeface="B Nazanin" panose="00000400000000000000" pitchFamily="2" charset="-78"/>
              </a:rPr>
              <a:t>مقالاتی که به این مقاله استناد کرده اند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8597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468" y="83233"/>
            <a:ext cx="3215919" cy="6774767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2255520" y="1210491"/>
            <a:ext cx="1262743" cy="287383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6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15665" cy="5060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40935" y="824248"/>
            <a:ext cx="4752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dirty="0" smtClean="0">
                <a:solidFill>
                  <a:srgbClr val="000204"/>
                </a:solidFill>
                <a:cs typeface="B Titr" panose="00000700000000000000" pitchFamily="2" charset="-78"/>
              </a:rPr>
              <a:t>جستجوی پیشرفته</a:t>
            </a:r>
          </a:p>
          <a:p>
            <a:pPr algn="r" rtl="1"/>
            <a:r>
              <a:rPr lang="en-US" sz="4000" dirty="0" smtClean="0">
                <a:solidFill>
                  <a:srgbClr val="000204"/>
                </a:solidFill>
                <a:cs typeface="B Titr" panose="00000700000000000000" pitchFamily="2" charset="-78"/>
              </a:rPr>
              <a:t>Advanced search</a:t>
            </a:r>
            <a:endParaRPr lang="en-US" sz="4000" dirty="0">
              <a:solidFill>
                <a:srgbClr val="000204"/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"/>
          <a:stretch/>
        </p:blipFill>
        <p:spPr>
          <a:xfrm>
            <a:off x="3249034" y="2743200"/>
            <a:ext cx="5444206" cy="326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4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745" t="4553" r="24313" b="16579"/>
          <a:stretch/>
        </p:blipFill>
        <p:spPr>
          <a:xfrm>
            <a:off x="-1326775" y="-1246094"/>
            <a:ext cx="10596282" cy="8113059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-296091" y="2037806"/>
            <a:ext cx="2438400" cy="505097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7785463" y="1950720"/>
            <a:ext cx="1484044" cy="1915886"/>
          </a:xfrm>
          <a:prstGeom prst="frame">
            <a:avLst>
              <a:gd name="adj1" fmla="val 617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4360" cy="5050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7756" y="896983"/>
            <a:ext cx="7128669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endParaRPr lang="fa-IR" dirty="0">
              <a:solidFill>
                <a:srgbClr val="000204"/>
              </a:solidFill>
            </a:endParaRP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rgbClr val="0070C0"/>
                </a:solidFill>
              </a:rPr>
              <a:t>مقدمه ای درباره پایگاه پابمد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fa-IR" b="1" dirty="0">
              <a:solidFill>
                <a:srgbClr val="0070C0"/>
              </a:solidFill>
            </a:endParaRPr>
          </a:p>
          <a:p>
            <a:pPr algn="r" rtl="1"/>
            <a:endParaRPr lang="fa-IR" dirty="0">
              <a:solidFill>
                <a:srgbClr val="000204"/>
              </a:solidFill>
            </a:endParaRP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rgbClr val="0070C0"/>
                </a:solidFill>
              </a:rPr>
              <a:t>جستجو ساده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dirty="0" smtClean="0">
                <a:solidFill>
                  <a:srgbClr val="000204"/>
                </a:solidFill>
              </a:rPr>
              <a:t>فیلترها</a:t>
            </a:r>
            <a:endParaRPr lang="fa-IR" dirty="0">
              <a:solidFill>
                <a:srgbClr val="000204"/>
              </a:solidFill>
            </a:endParaRP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dirty="0">
                <a:solidFill>
                  <a:srgbClr val="000204"/>
                </a:solidFill>
              </a:rPr>
              <a:t>قسمت های مختلف </a:t>
            </a:r>
            <a:r>
              <a:rPr lang="fa-IR" dirty="0" smtClean="0">
                <a:solidFill>
                  <a:srgbClr val="000204"/>
                </a:solidFill>
              </a:rPr>
              <a:t>مقاله</a:t>
            </a:r>
          </a:p>
          <a:p>
            <a:pPr algn="r" rtl="1"/>
            <a:endParaRPr lang="fa-IR" dirty="0">
              <a:solidFill>
                <a:srgbClr val="000204"/>
              </a:solidFill>
            </a:endParaRP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rgbClr val="0070C0"/>
                </a:solidFill>
              </a:rPr>
              <a:t>جستجوی پیشرفته </a:t>
            </a:r>
          </a:p>
          <a:p>
            <a:pPr algn="r" rtl="1"/>
            <a:r>
              <a:rPr lang="fa-IR" dirty="0">
                <a:solidFill>
                  <a:srgbClr val="000204"/>
                </a:solidFill>
              </a:rPr>
              <a:t>عملگرهای بولین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fa-IR" b="1" dirty="0">
                <a:solidFill>
                  <a:srgbClr val="0070C0"/>
                </a:solidFill>
              </a:rPr>
              <a:t>مش</a:t>
            </a:r>
          </a:p>
          <a:p>
            <a:pPr algn="r" rtl="1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751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4136416" y="1865130"/>
            <a:ext cx="727165" cy="1055677"/>
          </a:xfrm>
          <a:custGeom>
            <a:avLst/>
            <a:gdLst>
              <a:gd name="connsiteX0" fmla="*/ 354961 w 727165"/>
              <a:gd name="connsiteY0" fmla="*/ 0 h 1055677"/>
              <a:gd name="connsiteX1" fmla="*/ 450719 w 727165"/>
              <a:gd name="connsiteY1" fmla="*/ 48366 h 1055677"/>
              <a:gd name="connsiteX2" fmla="*/ 727165 w 727165"/>
              <a:gd name="connsiteY2" fmla="*/ 532193 h 1055677"/>
              <a:gd name="connsiteX3" fmla="*/ 450719 w 727165"/>
              <a:gd name="connsiteY3" fmla="*/ 1016020 h 1055677"/>
              <a:gd name="connsiteX4" fmla="*/ 372204 w 727165"/>
              <a:gd name="connsiteY4" fmla="*/ 1055677 h 1055677"/>
              <a:gd name="connsiteX5" fmla="*/ 276446 w 727165"/>
              <a:gd name="connsiteY5" fmla="*/ 1007311 h 1055677"/>
              <a:gd name="connsiteX6" fmla="*/ 0 w 727165"/>
              <a:gd name="connsiteY6" fmla="*/ 523484 h 1055677"/>
              <a:gd name="connsiteX7" fmla="*/ 276446 w 727165"/>
              <a:gd name="connsiteY7" fmla="*/ 39657 h 1055677"/>
              <a:gd name="connsiteX8" fmla="*/ 354961 w 727165"/>
              <a:gd name="connsiteY8" fmla="*/ 0 h 105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7165" h="1055677">
                <a:moveTo>
                  <a:pt x="354961" y="0"/>
                </a:moveTo>
                <a:lnTo>
                  <a:pt x="450719" y="48366"/>
                </a:lnTo>
                <a:cubicBezTo>
                  <a:pt x="617507" y="153221"/>
                  <a:pt x="727165" y="330791"/>
                  <a:pt x="727165" y="532193"/>
                </a:cubicBezTo>
                <a:cubicBezTo>
                  <a:pt x="727165" y="733596"/>
                  <a:pt x="617507" y="911165"/>
                  <a:pt x="450719" y="1016020"/>
                </a:cubicBezTo>
                <a:lnTo>
                  <a:pt x="372204" y="1055677"/>
                </a:lnTo>
                <a:lnTo>
                  <a:pt x="276446" y="1007311"/>
                </a:lnTo>
                <a:cubicBezTo>
                  <a:pt x="109658" y="902456"/>
                  <a:pt x="0" y="724887"/>
                  <a:pt x="0" y="523484"/>
                </a:cubicBezTo>
                <a:cubicBezTo>
                  <a:pt x="0" y="322082"/>
                  <a:pt x="109658" y="144512"/>
                  <a:pt x="276446" y="39657"/>
                </a:cubicBezTo>
                <a:lnTo>
                  <a:pt x="354961" y="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  <a:ln>
            <a:solidFill>
              <a:srgbClr val="000204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Freeform 4"/>
          <p:cNvSpPr/>
          <p:nvPr/>
        </p:nvSpPr>
        <p:spPr>
          <a:xfrm>
            <a:off x="4491377" y="1805137"/>
            <a:ext cx="899073" cy="1166950"/>
          </a:xfrm>
          <a:custGeom>
            <a:avLst/>
            <a:gdLst>
              <a:gd name="connsiteX0" fmla="*/ 272056 w 899073"/>
              <a:gd name="connsiteY0" fmla="*/ 0 h 1166950"/>
              <a:gd name="connsiteX1" fmla="*/ 899073 w 899073"/>
              <a:gd name="connsiteY1" fmla="*/ 583475 h 1166950"/>
              <a:gd name="connsiteX2" fmla="*/ 272056 w 899073"/>
              <a:gd name="connsiteY2" fmla="*/ 1166950 h 1166950"/>
              <a:gd name="connsiteX3" fmla="*/ 27993 w 899073"/>
              <a:gd name="connsiteY3" fmla="*/ 1121098 h 1166950"/>
              <a:gd name="connsiteX4" fmla="*/ 17243 w 899073"/>
              <a:gd name="connsiteY4" fmla="*/ 1115668 h 1166950"/>
              <a:gd name="connsiteX5" fmla="*/ 95758 w 899073"/>
              <a:gd name="connsiteY5" fmla="*/ 1076011 h 1166950"/>
              <a:gd name="connsiteX6" fmla="*/ 372204 w 899073"/>
              <a:gd name="connsiteY6" fmla="*/ 592184 h 1166950"/>
              <a:gd name="connsiteX7" fmla="*/ 95758 w 899073"/>
              <a:gd name="connsiteY7" fmla="*/ 108357 h 1166950"/>
              <a:gd name="connsiteX8" fmla="*/ 0 w 899073"/>
              <a:gd name="connsiteY8" fmla="*/ 59991 h 1166950"/>
              <a:gd name="connsiteX9" fmla="*/ 27993 w 899073"/>
              <a:gd name="connsiteY9" fmla="*/ 45852 h 1166950"/>
              <a:gd name="connsiteX10" fmla="*/ 272056 w 899073"/>
              <a:gd name="connsiteY10" fmla="*/ 0 h 11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9073" h="1166950">
                <a:moveTo>
                  <a:pt x="272056" y="0"/>
                </a:moveTo>
                <a:cubicBezTo>
                  <a:pt x="618348" y="0"/>
                  <a:pt x="899073" y="261231"/>
                  <a:pt x="899073" y="583475"/>
                </a:cubicBezTo>
                <a:cubicBezTo>
                  <a:pt x="899073" y="905719"/>
                  <a:pt x="618348" y="1166950"/>
                  <a:pt x="272056" y="1166950"/>
                </a:cubicBezTo>
                <a:cubicBezTo>
                  <a:pt x="185483" y="1166950"/>
                  <a:pt x="103008" y="1150623"/>
                  <a:pt x="27993" y="1121098"/>
                </a:cubicBezTo>
                <a:lnTo>
                  <a:pt x="17243" y="1115668"/>
                </a:lnTo>
                <a:lnTo>
                  <a:pt x="95758" y="1076011"/>
                </a:lnTo>
                <a:cubicBezTo>
                  <a:pt x="262546" y="971156"/>
                  <a:pt x="372204" y="793587"/>
                  <a:pt x="372204" y="592184"/>
                </a:cubicBezTo>
                <a:cubicBezTo>
                  <a:pt x="372204" y="390782"/>
                  <a:pt x="262546" y="213212"/>
                  <a:pt x="95758" y="108357"/>
                </a:cubicBezTo>
                <a:lnTo>
                  <a:pt x="0" y="59991"/>
                </a:lnTo>
                <a:lnTo>
                  <a:pt x="27993" y="45852"/>
                </a:lnTo>
                <a:cubicBezTo>
                  <a:pt x="103008" y="16327"/>
                  <a:pt x="185483" y="0"/>
                  <a:pt x="272056" y="0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>
            <a:solidFill>
              <a:srgbClr val="000204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en-US" sz="1100" dirty="0" smtClean="0">
                <a:solidFill>
                  <a:srgbClr val="000204"/>
                </a:solidFill>
              </a:rPr>
              <a:t>cancer</a:t>
            </a:r>
            <a:endParaRPr lang="fa-IR" sz="1100" dirty="0">
              <a:solidFill>
                <a:srgbClr val="000204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609547" y="1813846"/>
            <a:ext cx="899073" cy="1166950"/>
          </a:xfrm>
          <a:custGeom>
            <a:avLst/>
            <a:gdLst>
              <a:gd name="connsiteX0" fmla="*/ 627017 w 899073"/>
              <a:gd name="connsiteY0" fmla="*/ 0 h 1166950"/>
              <a:gd name="connsiteX1" fmla="*/ 871080 w 899073"/>
              <a:gd name="connsiteY1" fmla="*/ 45852 h 1166950"/>
              <a:gd name="connsiteX2" fmla="*/ 881830 w 899073"/>
              <a:gd name="connsiteY2" fmla="*/ 51282 h 1166950"/>
              <a:gd name="connsiteX3" fmla="*/ 803315 w 899073"/>
              <a:gd name="connsiteY3" fmla="*/ 90939 h 1166950"/>
              <a:gd name="connsiteX4" fmla="*/ 526869 w 899073"/>
              <a:gd name="connsiteY4" fmla="*/ 574766 h 1166950"/>
              <a:gd name="connsiteX5" fmla="*/ 803315 w 899073"/>
              <a:gd name="connsiteY5" fmla="*/ 1058593 h 1166950"/>
              <a:gd name="connsiteX6" fmla="*/ 899073 w 899073"/>
              <a:gd name="connsiteY6" fmla="*/ 1106959 h 1166950"/>
              <a:gd name="connsiteX7" fmla="*/ 871080 w 899073"/>
              <a:gd name="connsiteY7" fmla="*/ 1121098 h 1166950"/>
              <a:gd name="connsiteX8" fmla="*/ 627017 w 899073"/>
              <a:gd name="connsiteY8" fmla="*/ 1166950 h 1166950"/>
              <a:gd name="connsiteX9" fmla="*/ 0 w 899073"/>
              <a:gd name="connsiteY9" fmla="*/ 583475 h 1166950"/>
              <a:gd name="connsiteX10" fmla="*/ 627017 w 899073"/>
              <a:gd name="connsiteY10" fmla="*/ 0 h 11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9073" h="1166950">
                <a:moveTo>
                  <a:pt x="627017" y="0"/>
                </a:moveTo>
                <a:cubicBezTo>
                  <a:pt x="713590" y="0"/>
                  <a:pt x="796065" y="16327"/>
                  <a:pt x="871080" y="45852"/>
                </a:cubicBezTo>
                <a:lnTo>
                  <a:pt x="881830" y="51282"/>
                </a:lnTo>
                <a:lnTo>
                  <a:pt x="803315" y="90939"/>
                </a:lnTo>
                <a:cubicBezTo>
                  <a:pt x="636527" y="195794"/>
                  <a:pt x="526869" y="373364"/>
                  <a:pt x="526869" y="574766"/>
                </a:cubicBezTo>
                <a:cubicBezTo>
                  <a:pt x="526869" y="776169"/>
                  <a:pt x="636527" y="953738"/>
                  <a:pt x="803315" y="1058593"/>
                </a:cubicBezTo>
                <a:lnTo>
                  <a:pt x="899073" y="1106959"/>
                </a:lnTo>
                <a:lnTo>
                  <a:pt x="871080" y="1121098"/>
                </a:lnTo>
                <a:cubicBezTo>
                  <a:pt x="796065" y="1150623"/>
                  <a:pt x="713590" y="1166950"/>
                  <a:pt x="627017" y="1166950"/>
                </a:cubicBezTo>
                <a:cubicBezTo>
                  <a:pt x="280725" y="1166950"/>
                  <a:pt x="0" y="905719"/>
                  <a:pt x="0" y="583475"/>
                </a:cubicBezTo>
                <a:cubicBezTo>
                  <a:pt x="0" y="261231"/>
                  <a:pt x="280725" y="0"/>
                  <a:pt x="627017" y="0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>
            <a:solidFill>
              <a:srgbClr val="000204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sz="1100" dirty="0" smtClean="0">
                <a:solidFill>
                  <a:srgbClr val="000204"/>
                </a:solidFill>
              </a:rPr>
              <a:t>tumor</a:t>
            </a:r>
            <a:endParaRPr lang="fa-IR" sz="1100" dirty="0">
              <a:solidFill>
                <a:srgbClr val="00020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1706" y="3303984"/>
            <a:ext cx="1175657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000204"/>
                </a:solidFill>
              </a:rPr>
              <a:t>OR</a:t>
            </a:r>
            <a:endParaRPr lang="fa-IR" b="1" dirty="0">
              <a:solidFill>
                <a:srgbClr val="000204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888036" y="1882109"/>
            <a:ext cx="677175" cy="1030428"/>
          </a:xfrm>
          <a:custGeom>
            <a:avLst/>
            <a:gdLst>
              <a:gd name="connsiteX0" fmla="*/ 338587 w 677175"/>
              <a:gd name="connsiteY0" fmla="*/ 0 h 1030428"/>
              <a:gd name="connsiteX1" fmla="*/ 400729 w 677175"/>
              <a:gd name="connsiteY1" fmla="*/ 31387 h 1030428"/>
              <a:gd name="connsiteX2" fmla="*/ 677175 w 677175"/>
              <a:gd name="connsiteY2" fmla="*/ 515214 h 1030428"/>
              <a:gd name="connsiteX3" fmla="*/ 400729 w 677175"/>
              <a:gd name="connsiteY3" fmla="*/ 999041 h 1030428"/>
              <a:gd name="connsiteX4" fmla="*/ 338589 w 677175"/>
              <a:gd name="connsiteY4" fmla="*/ 1030428 h 1030428"/>
              <a:gd name="connsiteX5" fmla="*/ 276446 w 677175"/>
              <a:gd name="connsiteY5" fmla="*/ 999040 h 1030428"/>
              <a:gd name="connsiteX6" fmla="*/ 0 w 677175"/>
              <a:gd name="connsiteY6" fmla="*/ 515213 h 1030428"/>
              <a:gd name="connsiteX7" fmla="*/ 276446 w 677175"/>
              <a:gd name="connsiteY7" fmla="*/ 31386 h 1030428"/>
              <a:gd name="connsiteX8" fmla="*/ 338587 w 677175"/>
              <a:gd name="connsiteY8" fmla="*/ 0 h 1030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7175" h="1030428">
                <a:moveTo>
                  <a:pt x="338587" y="0"/>
                </a:moveTo>
                <a:lnTo>
                  <a:pt x="400729" y="31387"/>
                </a:lnTo>
                <a:cubicBezTo>
                  <a:pt x="567517" y="136242"/>
                  <a:pt x="677175" y="313812"/>
                  <a:pt x="677175" y="515214"/>
                </a:cubicBezTo>
                <a:cubicBezTo>
                  <a:pt x="677175" y="716617"/>
                  <a:pt x="567517" y="894186"/>
                  <a:pt x="400729" y="999041"/>
                </a:cubicBezTo>
                <a:lnTo>
                  <a:pt x="338589" y="1030428"/>
                </a:lnTo>
                <a:lnTo>
                  <a:pt x="276446" y="999040"/>
                </a:lnTo>
                <a:cubicBezTo>
                  <a:pt x="109658" y="894185"/>
                  <a:pt x="0" y="716616"/>
                  <a:pt x="0" y="515213"/>
                </a:cubicBezTo>
                <a:cubicBezTo>
                  <a:pt x="0" y="313811"/>
                  <a:pt x="109658" y="136241"/>
                  <a:pt x="276446" y="31386"/>
                </a:cubicBezTo>
                <a:lnTo>
                  <a:pt x="338587" y="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  <a:ln>
            <a:solidFill>
              <a:srgbClr val="000204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Freeform 14"/>
          <p:cNvSpPr/>
          <p:nvPr/>
        </p:nvSpPr>
        <p:spPr>
          <a:xfrm>
            <a:off x="1226623" y="1813846"/>
            <a:ext cx="915447" cy="1166950"/>
          </a:xfrm>
          <a:custGeom>
            <a:avLst/>
            <a:gdLst>
              <a:gd name="connsiteX0" fmla="*/ 288430 w 915447"/>
              <a:gd name="connsiteY0" fmla="*/ 0 h 1166950"/>
              <a:gd name="connsiteX1" fmla="*/ 915447 w 915447"/>
              <a:gd name="connsiteY1" fmla="*/ 583475 h 1166950"/>
              <a:gd name="connsiteX2" fmla="*/ 288430 w 915447"/>
              <a:gd name="connsiteY2" fmla="*/ 1166950 h 1166950"/>
              <a:gd name="connsiteX3" fmla="*/ 44367 w 915447"/>
              <a:gd name="connsiteY3" fmla="*/ 1121098 h 1166950"/>
              <a:gd name="connsiteX4" fmla="*/ 2 w 915447"/>
              <a:gd name="connsiteY4" fmla="*/ 1098690 h 1166950"/>
              <a:gd name="connsiteX5" fmla="*/ 62142 w 915447"/>
              <a:gd name="connsiteY5" fmla="*/ 1067303 h 1166950"/>
              <a:gd name="connsiteX6" fmla="*/ 338588 w 915447"/>
              <a:gd name="connsiteY6" fmla="*/ 583476 h 1166950"/>
              <a:gd name="connsiteX7" fmla="*/ 62142 w 915447"/>
              <a:gd name="connsiteY7" fmla="*/ 99649 h 1166950"/>
              <a:gd name="connsiteX8" fmla="*/ 0 w 915447"/>
              <a:gd name="connsiteY8" fmla="*/ 68262 h 1166950"/>
              <a:gd name="connsiteX9" fmla="*/ 44367 w 915447"/>
              <a:gd name="connsiteY9" fmla="*/ 45852 h 1166950"/>
              <a:gd name="connsiteX10" fmla="*/ 288430 w 915447"/>
              <a:gd name="connsiteY10" fmla="*/ 0 h 11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5447" h="1166950">
                <a:moveTo>
                  <a:pt x="288430" y="0"/>
                </a:moveTo>
                <a:cubicBezTo>
                  <a:pt x="634722" y="0"/>
                  <a:pt x="915447" y="261231"/>
                  <a:pt x="915447" y="583475"/>
                </a:cubicBezTo>
                <a:cubicBezTo>
                  <a:pt x="915447" y="905719"/>
                  <a:pt x="634722" y="1166950"/>
                  <a:pt x="288430" y="1166950"/>
                </a:cubicBezTo>
                <a:cubicBezTo>
                  <a:pt x="201857" y="1166950"/>
                  <a:pt x="119382" y="1150623"/>
                  <a:pt x="44367" y="1121098"/>
                </a:cubicBezTo>
                <a:lnTo>
                  <a:pt x="2" y="1098690"/>
                </a:lnTo>
                <a:lnTo>
                  <a:pt x="62142" y="1067303"/>
                </a:lnTo>
                <a:cubicBezTo>
                  <a:pt x="228930" y="962448"/>
                  <a:pt x="338588" y="784879"/>
                  <a:pt x="338588" y="583476"/>
                </a:cubicBezTo>
                <a:cubicBezTo>
                  <a:pt x="338588" y="382074"/>
                  <a:pt x="228930" y="204504"/>
                  <a:pt x="62142" y="99649"/>
                </a:cubicBezTo>
                <a:lnTo>
                  <a:pt x="0" y="68262"/>
                </a:lnTo>
                <a:lnTo>
                  <a:pt x="44367" y="45852"/>
                </a:lnTo>
                <a:cubicBezTo>
                  <a:pt x="119382" y="16327"/>
                  <a:pt x="201857" y="0"/>
                  <a:pt x="288430" y="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00020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en-US" sz="1100" dirty="0" smtClean="0">
                <a:solidFill>
                  <a:srgbClr val="000204"/>
                </a:solidFill>
              </a:rPr>
              <a:t>Oral </a:t>
            </a:r>
          </a:p>
          <a:p>
            <a:pPr algn="r"/>
            <a:r>
              <a:rPr lang="en-US" sz="1100" dirty="0" smtClean="0">
                <a:solidFill>
                  <a:srgbClr val="000204"/>
                </a:solidFill>
              </a:rPr>
              <a:t>surgery</a:t>
            </a:r>
            <a:endParaRPr lang="fa-IR" sz="1100" dirty="0">
              <a:solidFill>
                <a:srgbClr val="000204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11175" y="1813847"/>
            <a:ext cx="915448" cy="1166950"/>
          </a:xfrm>
          <a:custGeom>
            <a:avLst/>
            <a:gdLst>
              <a:gd name="connsiteX0" fmla="*/ 627017 w 915448"/>
              <a:gd name="connsiteY0" fmla="*/ 0 h 1166950"/>
              <a:gd name="connsiteX1" fmla="*/ 871080 w 915448"/>
              <a:gd name="connsiteY1" fmla="*/ 45852 h 1166950"/>
              <a:gd name="connsiteX2" fmla="*/ 915446 w 915448"/>
              <a:gd name="connsiteY2" fmla="*/ 68261 h 1166950"/>
              <a:gd name="connsiteX3" fmla="*/ 853305 w 915448"/>
              <a:gd name="connsiteY3" fmla="*/ 99647 h 1166950"/>
              <a:gd name="connsiteX4" fmla="*/ 576859 w 915448"/>
              <a:gd name="connsiteY4" fmla="*/ 583474 h 1166950"/>
              <a:gd name="connsiteX5" fmla="*/ 853305 w 915448"/>
              <a:gd name="connsiteY5" fmla="*/ 1067301 h 1166950"/>
              <a:gd name="connsiteX6" fmla="*/ 915448 w 915448"/>
              <a:gd name="connsiteY6" fmla="*/ 1098689 h 1166950"/>
              <a:gd name="connsiteX7" fmla="*/ 871080 w 915448"/>
              <a:gd name="connsiteY7" fmla="*/ 1121098 h 1166950"/>
              <a:gd name="connsiteX8" fmla="*/ 627017 w 915448"/>
              <a:gd name="connsiteY8" fmla="*/ 1166950 h 1166950"/>
              <a:gd name="connsiteX9" fmla="*/ 0 w 915448"/>
              <a:gd name="connsiteY9" fmla="*/ 583475 h 1166950"/>
              <a:gd name="connsiteX10" fmla="*/ 627017 w 915448"/>
              <a:gd name="connsiteY10" fmla="*/ 0 h 11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5448" h="1166950">
                <a:moveTo>
                  <a:pt x="627017" y="0"/>
                </a:moveTo>
                <a:cubicBezTo>
                  <a:pt x="713590" y="0"/>
                  <a:pt x="796065" y="16327"/>
                  <a:pt x="871080" y="45852"/>
                </a:cubicBezTo>
                <a:lnTo>
                  <a:pt x="915446" y="68261"/>
                </a:lnTo>
                <a:lnTo>
                  <a:pt x="853305" y="99647"/>
                </a:lnTo>
                <a:cubicBezTo>
                  <a:pt x="686517" y="204502"/>
                  <a:pt x="576859" y="382072"/>
                  <a:pt x="576859" y="583474"/>
                </a:cubicBezTo>
                <a:cubicBezTo>
                  <a:pt x="576859" y="784877"/>
                  <a:pt x="686517" y="962446"/>
                  <a:pt x="853305" y="1067301"/>
                </a:cubicBezTo>
                <a:lnTo>
                  <a:pt x="915448" y="1098689"/>
                </a:lnTo>
                <a:lnTo>
                  <a:pt x="871080" y="1121098"/>
                </a:lnTo>
                <a:cubicBezTo>
                  <a:pt x="796065" y="1150623"/>
                  <a:pt x="713590" y="1166950"/>
                  <a:pt x="627017" y="1166950"/>
                </a:cubicBezTo>
                <a:cubicBezTo>
                  <a:pt x="280725" y="1166950"/>
                  <a:pt x="0" y="905719"/>
                  <a:pt x="0" y="583475"/>
                </a:cubicBezTo>
                <a:cubicBezTo>
                  <a:pt x="0" y="261231"/>
                  <a:pt x="280725" y="0"/>
                  <a:pt x="627017" y="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00020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100" dirty="0" smtClean="0">
                <a:solidFill>
                  <a:srgbClr val="000204"/>
                </a:solidFill>
              </a:rPr>
              <a:t>children</a:t>
            </a:r>
            <a:endParaRPr lang="fa-IR" sz="1100" dirty="0">
              <a:solidFill>
                <a:srgbClr val="00020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645" y="3414504"/>
            <a:ext cx="1759131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000204"/>
                </a:solidFill>
              </a:rPr>
              <a:t>AND</a:t>
            </a:r>
            <a:endParaRPr lang="fa-IR" b="1" dirty="0">
              <a:solidFill>
                <a:srgbClr val="000204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7443494" y="1894776"/>
            <a:ext cx="627017" cy="1005094"/>
          </a:xfrm>
          <a:custGeom>
            <a:avLst/>
            <a:gdLst>
              <a:gd name="connsiteX0" fmla="*/ 313508 w 627017"/>
              <a:gd name="connsiteY0" fmla="*/ 0 h 1005094"/>
              <a:gd name="connsiteX1" fmla="*/ 350571 w 627017"/>
              <a:gd name="connsiteY1" fmla="*/ 18720 h 1005094"/>
              <a:gd name="connsiteX2" fmla="*/ 627017 w 627017"/>
              <a:gd name="connsiteY2" fmla="*/ 502547 h 1005094"/>
              <a:gd name="connsiteX3" fmla="*/ 350571 w 627017"/>
              <a:gd name="connsiteY3" fmla="*/ 986374 h 1005094"/>
              <a:gd name="connsiteX4" fmla="*/ 313508 w 627017"/>
              <a:gd name="connsiteY4" fmla="*/ 1005094 h 1005094"/>
              <a:gd name="connsiteX5" fmla="*/ 276446 w 627017"/>
              <a:gd name="connsiteY5" fmla="*/ 986374 h 1005094"/>
              <a:gd name="connsiteX6" fmla="*/ 0 w 627017"/>
              <a:gd name="connsiteY6" fmla="*/ 502547 h 1005094"/>
              <a:gd name="connsiteX7" fmla="*/ 276446 w 627017"/>
              <a:gd name="connsiteY7" fmla="*/ 18720 h 1005094"/>
              <a:gd name="connsiteX8" fmla="*/ 313508 w 627017"/>
              <a:gd name="connsiteY8" fmla="*/ 0 h 1005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7017" h="1005094">
                <a:moveTo>
                  <a:pt x="313508" y="0"/>
                </a:moveTo>
                <a:lnTo>
                  <a:pt x="350571" y="18720"/>
                </a:lnTo>
                <a:cubicBezTo>
                  <a:pt x="517359" y="123575"/>
                  <a:pt x="627017" y="301145"/>
                  <a:pt x="627017" y="502547"/>
                </a:cubicBezTo>
                <a:cubicBezTo>
                  <a:pt x="627017" y="703950"/>
                  <a:pt x="517359" y="881519"/>
                  <a:pt x="350571" y="986374"/>
                </a:cubicBezTo>
                <a:lnTo>
                  <a:pt x="313508" y="1005094"/>
                </a:lnTo>
                <a:lnTo>
                  <a:pt x="276446" y="986374"/>
                </a:lnTo>
                <a:cubicBezTo>
                  <a:pt x="109658" y="881519"/>
                  <a:pt x="0" y="703950"/>
                  <a:pt x="0" y="502547"/>
                </a:cubicBezTo>
                <a:cubicBezTo>
                  <a:pt x="0" y="301145"/>
                  <a:pt x="109658" y="123575"/>
                  <a:pt x="276446" y="18720"/>
                </a:cubicBezTo>
                <a:lnTo>
                  <a:pt x="313508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00020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3" name="Freeform 22"/>
          <p:cNvSpPr/>
          <p:nvPr/>
        </p:nvSpPr>
        <p:spPr>
          <a:xfrm>
            <a:off x="6816477" y="1813847"/>
            <a:ext cx="940525" cy="1166950"/>
          </a:xfrm>
          <a:custGeom>
            <a:avLst/>
            <a:gdLst>
              <a:gd name="connsiteX0" fmla="*/ 627017 w 940525"/>
              <a:gd name="connsiteY0" fmla="*/ 0 h 1166950"/>
              <a:gd name="connsiteX1" fmla="*/ 871080 w 940525"/>
              <a:gd name="connsiteY1" fmla="*/ 45852 h 1166950"/>
              <a:gd name="connsiteX2" fmla="*/ 940525 w 940525"/>
              <a:gd name="connsiteY2" fmla="*/ 80928 h 1166950"/>
              <a:gd name="connsiteX3" fmla="*/ 903463 w 940525"/>
              <a:gd name="connsiteY3" fmla="*/ 99648 h 1166950"/>
              <a:gd name="connsiteX4" fmla="*/ 627017 w 940525"/>
              <a:gd name="connsiteY4" fmla="*/ 583475 h 1166950"/>
              <a:gd name="connsiteX5" fmla="*/ 903463 w 940525"/>
              <a:gd name="connsiteY5" fmla="*/ 1067302 h 1166950"/>
              <a:gd name="connsiteX6" fmla="*/ 940525 w 940525"/>
              <a:gd name="connsiteY6" fmla="*/ 1086022 h 1166950"/>
              <a:gd name="connsiteX7" fmla="*/ 871080 w 940525"/>
              <a:gd name="connsiteY7" fmla="*/ 1121098 h 1166950"/>
              <a:gd name="connsiteX8" fmla="*/ 627017 w 940525"/>
              <a:gd name="connsiteY8" fmla="*/ 1166950 h 1166950"/>
              <a:gd name="connsiteX9" fmla="*/ 0 w 940525"/>
              <a:gd name="connsiteY9" fmla="*/ 583475 h 1166950"/>
              <a:gd name="connsiteX10" fmla="*/ 627017 w 940525"/>
              <a:gd name="connsiteY10" fmla="*/ 0 h 11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0525" h="1166950">
                <a:moveTo>
                  <a:pt x="627017" y="0"/>
                </a:moveTo>
                <a:cubicBezTo>
                  <a:pt x="713590" y="0"/>
                  <a:pt x="796065" y="16327"/>
                  <a:pt x="871080" y="45852"/>
                </a:cubicBezTo>
                <a:lnTo>
                  <a:pt x="940525" y="80928"/>
                </a:lnTo>
                <a:lnTo>
                  <a:pt x="903463" y="99648"/>
                </a:lnTo>
                <a:cubicBezTo>
                  <a:pt x="736675" y="204503"/>
                  <a:pt x="627017" y="382073"/>
                  <a:pt x="627017" y="583475"/>
                </a:cubicBezTo>
                <a:cubicBezTo>
                  <a:pt x="627017" y="784878"/>
                  <a:pt x="736675" y="962447"/>
                  <a:pt x="903463" y="1067302"/>
                </a:cubicBezTo>
                <a:lnTo>
                  <a:pt x="940525" y="1086022"/>
                </a:lnTo>
                <a:lnTo>
                  <a:pt x="871080" y="1121098"/>
                </a:lnTo>
                <a:cubicBezTo>
                  <a:pt x="796065" y="1150623"/>
                  <a:pt x="713590" y="1166950"/>
                  <a:pt x="627017" y="1166950"/>
                </a:cubicBezTo>
                <a:cubicBezTo>
                  <a:pt x="280725" y="1166950"/>
                  <a:pt x="0" y="905719"/>
                  <a:pt x="0" y="583475"/>
                </a:cubicBezTo>
                <a:cubicBezTo>
                  <a:pt x="0" y="261231"/>
                  <a:pt x="280725" y="0"/>
                  <a:pt x="627017" y="0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>
            <a:solidFill>
              <a:srgbClr val="000204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sz="1100" dirty="0" smtClean="0">
                <a:solidFill>
                  <a:srgbClr val="000204"/>
                </a:solidFill>
              </a:rPr>
              <a:t>Oral </a:t>
            </a:r>
          </a:p>
          <a:p>
            <a:r>
              <a:rPr lang="en-US" sz="1100" dirty="0" smtClean="0">
                <a:solidFill>
                  <a:srgbClr val="000204"/>
                </a:solidFill>
              </a:rPr>
              <a:t>surgery</a:t>
            </a:r>
            <a:endParaRPr lang="fa-IR" sz="1100" dirty="0">
              <a:solidFill>
                <a:srgbClr val="000204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7757000" y="1813847"/>
            <a:ext cx="940526" cy="1166950"/>
          </a:xfrm>
          <a:custGeom>
            <a:avLst/>
            <a:gdLst>
              <a:gd name="connsiteX0" fmla="*/ 313509 w 940526"/>
              <a:gd name="connsiteY0" fmla="*/ 0 h 1166950"/>
              <a:gd name="connsiteX1" fmla="*/ 940526 w 940526"/>
              <a:gd name="connsiteY1" fmla="*/ 583475 h 1166950"/>
              <a:gd name="connsiteX2" fmla="*/ 313509 w 940526"/>
              <a:gd name="connsiteY2" fmla="*/ 1166950 h 1166950"/>
              <a:gd name="connsiteX3" fmla="*/ 69446 w 940526"/>
              <a:gd name="connsiteY3" fmla="*/ 1121098 h 1166950"/>
              <a:gd name="connsiteX4" fmla="*/ 0 w 940526"/>
              <a:gd name="connsiteY4" fmla="*/ 1086022 h 1166950"/>
              <a:gd name="connsiteX5" fmla="*/ 37063 w 940526"/>
              <a:gd name="connsiteY5" fmla="*/ 1067302 h 1166950"/>
              <a:gd name="connsiteX6" fmla="*/ 313509 w 940526"/>
              <a:gd name="connsiteY6" fmla="*/ 583475 h 1166950"/>
              <a:gd name="connsiteX7" fmla="*/ 37063 w 940526"/>
              <a:gd name="connsiteY7" fmla="*/ 99648 h 1166950"/>
              <a:gd name="connsiteX8" fmla="*/ 0 w 940526"/>
              <a:gd name="connsiteY8" fmla="*/ 80928 h 1166950"/>
              <a:gd name="connsiteX9" fmla="*/ 69446 w 940526"/>
              <a:gd name="connsiteY9" fmla="*/ 45852 h 1166950"/>
              <a:gd name="connsiteX10" fmla="*/ 313509 w 940526"/>
              <a:gd name="connsiteY10" fmla="*/ 0 h 11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0526" h="1166950">
                <a:moveTo>
                  <a:pt x="313509" y="0"/>
                </a:moveTo>
                <a:cubicBezTo>
                  <a:pt x="659801" y="0"/>
                  <a:pt x="940526" y="261231"/>
                  <a:pt x="940526" y="583475"/>
                </a:cubicBezTo>
                <a:cubicBezTo>
                  <a:pt x="940526" y="905719"/>
                  <a:pt x="659801" y="1166950"/>
                  <a:pt x="313509" y="1166950"/>
                </a:cubicBezTo>
                <a:cubicBezTo>
                  <a:pt x="226936" y="1166950"/>
                  <a:pt x="144461" y="1150623"/>
                  <a:pt x="69446" y="1121098"/>
                </a:cubicBezTo>
                <a:lnTo>
                  <a:pt x="0" y="1086022"/>
                </a:lnTo>
                <a:lnTo>
                  <a:pt x="37063" y="1067302"/>
                </a:lnTo>
                <a:cubicBezTo>
                  <a:pt x="203851" y="962447"/>
                  <a:pt x="313509" y="784878"/>
                  <a:pt x="313509" y="583475"/>
                </a:cubicBezTo>
                <a:cubicBezTo>
                  <a:pt x="313509" y="382073"/>
                  <a:pt x="203851" y="204503"/>
                  <a:pt x="37063" y="99648"/>
                </a:cubicBezTo>
                <a:lnTo>
                  <a:pt x="0" y="80928"/>
                </a:lnTo>
                <a:lnTo>
                  <a:pt x="69446" y="45852"/>
                </a:lnTo>
                <a:cubicBezTo>
                  <a:pt x="144461" y="16327"/>
                  <a:pt x="226936" y="0"/>
                  <a:pt x="313509" y="0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00020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en-US" sz="1100" dirty="0" smtClean="0">
                <a:solidFill>
                  <a:srgbClr val="000204"/>
                </a:solidFill>
              </a:rPr>
              <a:t>children</a:t>
            </a:r>
            <a:endParaRPr lang="fa-IR" sz="1100" dirty="0">
              <a:solidFill>
                <a:srgbClr val="000204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06098" y="3303984"/>
            <a:ext cx="14914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000204"/>
                </a:solidFill>
              </a:rPr>
              <a:t>NOT</a:t>
            </a:r>
            <a:endParaRPr lang="fa-IR" b="1" dirty="0">
              <a:solidFill>
                <a:srgbClr val="000204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1175" y="4082483"/>
            <a:ext cx="26968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000204"/>
                </a:solidFill>
              </a:rPr>
              <a:t>Children AND Oral Surgery</a:t>
            </a:r>
            <a:endParaRPr lang="fa-IR" dirty="0">
              <a:solidFill>
                <a:srgbClr val="00020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04657" y="4079047"/>
            <a:ext cx="21597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0204"/>
                </a:solidFill>
              </a:rPr>
              <a:t>Tumor </a:t>
            </a:r>
            <a:r>
              <a:rPr lang="en-US" dirty="0">
                <a:solidFill>
                  <a:srgbClr val="000204"/>
                </a:solidFill>
              </a:rPr>
              <a:t>OR </a:t>
            </a:r>
            <a:r>
              <a:rPr lang="en-US" dirty="0" smtClean="0">
                <a:solidFill>
                  <a:srgbClr val="000204"/>
                </a:solidFill>
              </a:rPr>
              <a:t>Cancer</a:t>
            </a:r>
            <a:endParaRPr lang="fa-IR" dirty="0">
              <a:solidFill>
                <a:srgbClr val="00020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61030" y="4079047"/>
            <a:ext cx="26146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0204"/>
                </a:solidFill>
              </a:rPr>
              <a:t>Oral surgery </a:t>
            </a:r>
            <a:r>
              <a:rPr lang="en-US" dirty="0">
                <a:solidFill>
                  <a:srgbClr val="000204"/>
                </a:solidFill>
              </a:rPr>
              <a:t>NOT </a:t>
            </a:r>
            <a:r>
              <a:rPr lang="en-US" dirty="0" smtClean="0">
                <a:solidFill>
                  <a:srgbClr val="000204"/>
                </a:solidFill>
              </a:rPr>
              <a:t>Children</a:t>
            </a:r>
            <a:endParaRPr lang="fa-IR" dirty="0">
              <a:solidFill>
                <a:srgbClr val="000204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15665" cy="5060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62423" y="484764"/>
            <a:ext cx="2962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000204"/>
                </a:solidFill>
                <a:cs typeface="B Titr" panose="00000700000000000000" pitchFamily="2" charset="-78"/>
              </a:rPr>
              <a:t>عملگرهای بولین</a:t>
            </a:r>
            <a:endParaRPr lang="en-US" sz="2400" dirty="0">
              <a:solidFill>
                <a:srgbClr val="000204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4654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2343" y="1367246"/>
            <a:ext cx="7036525" cy="36625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en-US" sz="2000" b="1" dirty="0" smtClean="0">
                <a:solidFill>
                  <a:srgbClr val="000204"/>
                </a:solidFill>
              </a:rPr>
              <a:t>Truncation</a:t>
            </a:r>
            <a:r>
              <a:rPr lang="fa-IR" dirty="0" smtClean="0"/>
              <a:t> </a:t>
            </a:r>
            <a:r>
              <a:rPr lang="en-US" sz="2000" b="1" dirty="0" smtClean="0">
                <a:solidFill>
                  <a:srgbClr val="000204"/>
                </a:solidFill>
              </a:rPr>
              <a:t>:(*)</a:t>
            </a:r>
            <a:endParaRPr lang="fa-IR" b="1" dirty="0" smtClean="0">
              <a:solidFill>
                <a:srgbClr val="000204"/>
              </a:solidFill>
            </a:endParaRPr>
          </a:p>
          <a:p>
            <a:pPr algn="r" rtl="1"/>
            <a:r>
              <a:rPr lang="fa-IR" dirty="0" smtClean="0">
                <a:solidFill>
                  <a:srgbClr val="000204"/>
                </a:solidFill>
                <a:latin typeface="2  Nazanin"/>
              </a:rPr>
              <a:t>با جستجوی ریشه کلمات و استفاده از علامت * میتوان جستجوی کامل‌تری داشت. به عبارتی دامنه جستجو گسترش پیدا می‌کند. ریشه و کلمات هم ریشه را بازیابی میکند.</a:t>
            </a:r>
          </a:p>
          <a:p>
            <a:pPr algn="r" rtl="1"/>
            <a:endParaRPr lang="en-US" dirty="0" smtClean="0">
              <a:solidFill>
                <a:srgbClr val="000204"/>
              </a:solidFill>
              <a:latin typeface="2  Nazanin"/>
            </a:endParaRPr>
          </a:p>
          <a:p>
            <a:r>
              <a:rPr lang="en-US" b="1" dirty="0" err="1">
                <a:solidFill>
                  <a:srgbClr val="C00000"/>
                </a:solidFill>
              </a:rPr>
              <a:t>Immun</a:t>
            </a:r>
            <a:r>
              <a:rPr lang="en-US" b="1" dirty="0" smtClean="0">
                <a:solidFill>
                  <a:srgbClr val="C00000"/>
                </a:solidFill>
              </a:rPr>
              <a:t>*</a:t>
            </a:r>
          </a:p>
          <a:p>
            <a:r>
              <a:rPr lang="en-US" sz="1600" dirty="0">
                <a:solidFill>
                  <a:srgbClr val="000204"/>
                </a:solidFill>
              </a:rPr>
              <a:t>Immune, immunotherapy, immunogenic, immunogenicity Immunoglobulin, </a:t>
            </a:r>
            <a:r>
              <a:rPr lang="en-US" sz="1600" dirty="0" smtClean="0">
                <a:solidFill>
                  <a:srgbClr val="000204"/>
                </a:solidFill>
              </a:rPr>
              <a:t>immunosuppression ….</a:t>
            </a:r>
          </a:p>
          <a:p>
            <a:endParaRPr lang="fa-IR" sz="1600" dirty="0" smtClean="0">
              <a:solidFill>
                <a:srgbClr val="000204"/>
              </a:solidFill>
            </a:endParaRPr>
          </a:p>
          <a:p>
            <a:pPr algn="r" rtl="1"/>
            <a:endParaRPr lang="fa-IR" dirty="0">
              <a:solidFill>
                <a:srgbClr val="000204"/>
              </a:solidFill>
              <a:latin typeface="2  Nazanin"/>
            </a:endParaRPr>
          </a:p>
          <a:p>
            <a:pPr algn="r" rtl="1"/>
            <a:r>
              <a:rPr lang="en-US" sz="2000" b="1" dirty="0" smtClean="0">
                <a:solidFill>
                  <a:srgbClr val="000204"/>
                </a:solidFill>
              </a:rPr>
              <a:t>Quotation</a:t>
            </a:r>
            <a:r>
              <a:rPr lang="fa-IR" sz="2000" b="1" dirty="0" smtClean="0">
                <a:solidFill>
                  <a:srgbClr val="000204"/>
                </a:solidFill>
              </a:rPr>
              <a:t> (</a:t>
            </a:r>
            <a:r>
              <a:rPr lang="en-US" sz="2000" b="1" dirty="0" smtClean="0">
                <a:solidFill>
                  <a:srgbClr val="000204"/>
                </a:solidFill>
              </a:rPr>
              <a:t>“ ”</a:t>
            </a:r>
            <a:r>
              <a:rPr lang="fa-IR" sz="2000" b="1" dirty="0" smtClean="0">
                <a:solidFill>
                  <a:srgbClr val="000204"/>
                </a:solidFill>
              </a:rPr>
              <a:t>):</a:t>
            </a:r>
          </a:p>
          <a:p>
            <a:pPr algn="r" rtl="1"/>
            <a:r>
              <a:rPr lang="fa-IR" dirty="0" smtClean="0">
                <a:solidFill>
                  <a:srgbClr val="000204"/>
                </a:solidFill>
                <a:latin typeface="2  Nazanin"/>
              </a:rPr>
              <a:t>کلیدواژه های مورد جستجو حتما در کنارهم و با حفظ ترتیبی که وارد شده‌اند جستجو شوند.</a:t>
            </a:r>
          </a:p>
          <a:p>
            <a:pPr algn="r" rtl="1"/>
            <a:endParaRPr lang="fa-IR" dirty="0" smtClean="0">
              <a:solidFill>
                <a:srgbClr val="C00000"/>
              </a:solidFill>
              <a:latin typeface="2  Nazanin"/>
            </a:endParaRPr>
          </a:p>
          <a:p>
            <a:pPr rtl="1"/>
            <a:r>
              <a:rPr lang="en-US" b="1" dirty="0" smtClean="0">
                <a:solidFill>
                  <a:srgbClr val="C00000"/>
                </a:solidFill>
              </a:rPr>
              <a:t>“CNS Tumors”</a:t>
            </a:r>
            <a:endParaRPr lang="fa-IR" b="1" dirty="0" smtClean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15665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5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679269" y="3056709"/>
            <a:ext cx="923108" cy="261257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679269" y="4328160"/>
            <a:ext cx="2699657" cy="653143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3760631" y="4172754"/>
            <a:ext cx="1236372" cy="669701"/>
          </a:xfrm>
          <a:prstGeom prst="wedgeEllipseCallout">
            <a:avLst>
              <a:gd name="adj1" fmla="val -79603"/>
              <a:gd name="adj2" fmla="val 4403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cs typeface="B Nazanin" panose="00000400000000000000" pitchFamily="2" charset="-78"/>
              </a:rPr>
              <a:t>تاریخچه جستجو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91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29" y="769389"/>
            <a:ext cx="7872142" cy="5319221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1341120" y="4014651"/>
            <a:ext cx="348343" cy="322218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689464" y="4014651"/>
            <a:ext cx="1123406" cy="870858"/>
          </a:xfrm>
          <a:prstGeom prst="frame">
            <a:avLst>
              <a:gd name="adj1" fmla="val 357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9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2896" y="806403"/>
            <a:ext cx="6297180" cy="19082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 smtClean="0">
                <a:solidFill>
                  <a:srgbClr val="000204"/>
                </a:solidFill>
              </a:rPr>
              <a:t>MeSH:</a:t>
            </a:r>
            <a:endParaRPr lang="en-US" sz="2400" b="1" dirty="0" smtClean="0">
              <a:solidFill>
                <a:srgbClr val="000204"/>
              </a:solidFill>
            </a:endParaRPr>
          </a:p>
          <a:p>
            <a:r>
              <a:rPr lang="en-US" dirty="0" smtClean="0">
                <a:solidFill>
                  <a:srgbClr val="000204"/>
                </a:solidFill>
              </a:rPr>
              <a:t>(</a:t>
            </a:r>
            <a:r>
              <a:rPr lang="en-US" dirty="0">
                <a:solidFill>
                  <a:srgbClr val="000204"/>
                </a:solidFill>
              </a:rPr>
              <a:t>Medical Subject Headings</a:t>
            </a:r>
            <a:r>
              <a:rPr lang="en-US" dirty="0" smtClean="0">
                <a:solidFill>
                  <a:srgbClr val="000204"/>
                </a:solidFill>
              </a:rPr>
              <a:t>)</a:t>
            </a:r>
          </a:p>
          <a:p>
            <a:endParaRPr lang="en-US" dirty="0" smtClean="0">
              <a:solidFill>
                <a:srgbClr val="000204"/>
              </a:solidFill>
            </a:endParaRPr>
          </a:p>
          <a:p>
            <a:endParaRPr lang="en-US" dirty="0" smtClean="0">
              <a:solidFill>
                <a:srgbClr val="000204"/>
              </a:solidFill>
            </a:endParaRPr>
          </a:p>
          <a:p>
            <a:r>
              <a:rPr lang="en-US" dirty="0" smtClean="0">
                <a:solidFill>
                  <a:srgbClr val="000204"/>
                </a:solidFill>
              </a:rPr>
              <a:t> MeSH is </a:t>
            </a:r>
            <a:r>
              <a:rPr lang="en-US" dirty="0">
                <a:solidFill>
                  <a:srgbClr val="000204"/>
                </a:solidFill>
              </a:rPr>
              <a:t>the NLM controlled vocabulary thesaurus used for indexing articles for PubMed.</a:t>
            </a:r>
            <a:endParaRPr lang="fa-IR" dirty="0">
              <a:solidFill>
                <a:srgbClr val="00020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15665" cy="50601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55"/>
          <a:stretch/>
        </p:blipFill>
        <p:spPr>
          <a:xfrm>
            <a:off x="2562896" y="2975019"/>
            <a:ext cx="6150471" cy="363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4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2525486"/>
            <a:ext cx="2229394" cy="304800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3431177"/>
            <a:ext cx="1036320" cy="252549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7768046" y="3439886"/>
            <a:ext cx="740228" cy="1201783"/>
          </a:xfrm>
          <a:prstGeom prst="frame">
            <a:avLst>
              <a:gd name="adj1" fmla="val 889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2910624" y="2047741"/>
            <a:ext cx="1287889" cy="965915"/>
          </a:xfrm>
          <a:prstGeom prst="wedgeEllipseCallout">
            <a:avLst>
              <a:gd name="adj1" fmla="val -105640"/>
              <a:gd name="adj2" fmla="val 2087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 smtClean="0">
                <a:cs typeface="B Nazanin" panose="00000400000000000000" pitchFamily="2" charset="-78"/>
              </a:rPr>
              <a:t>واژه پذیرفته شده </a:t>
            </a:r>
            <a:r>
              <a:rPr lang="en-US" sz="1400" dirty="0" smtClean="0">
                <a:cs typeface="B Nazanin" panose="00000400000000000000" pitchFamily="2" charset="-78"/>
              </a:rPr>
              <a:t>Mesh</a:t>
            </a:r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400799" y="3786388"/>
            <a:ext cx="399245" cy="21575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Alternate Process 7"/>
          <p:cNvSpPr/>
          <p:nvPr/>
        </p:nvSpPr>
        <p:spPr>
          <a:xfrm>
            <a:off x="4765182" y="3322749"/>
            <a:ext cx="1635617" cy="1416676"/>
          </a:xfrm>
          <a:prstGeom prst="flowChartAlternateProces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 smtClean="0">
                <a:cs typeface="B Nazanin" panose="00000400000000000000" pitchFamily="2" charset="-78"/>
              </a:rPr>
              <a:t>اضافه کردن کلیدواژه ها به این باکس و جستجو</a:t>
            </a:r>
            <a:r>
              <a:rPr lang="en-US" sz="1400" dirty="0" smtClean="0">
                <a:cs typeface="B Nazanin" panose="00000400000000000000" pitchFamily="2" charset="-78"/>
              </a:rPr>
              <a:t> </a:t>
            </a:r>
            <a:r>
              <a:rPr lang="fa-IR" sz="1400" dirty="0" smtClean="0">
                <a:cs typeface="B Nazanin" panose="00000400000000000000" pitchFamily="2" charset="-78"/>
              </a:rPr>
              <a:t>مقاله از طرق </a:t>
            </a:r>
            <a:r>
              <a:rPr lang="en-US" sz="1400" dirty="0">
                <a:cs typeface="2  Nazanin" panose="00000400000000000000" pitchFamily="2" charset="-78"/>
              </a:rPr>
              <a:t>P</a:t>
            </a:r>
            <a:r>
              <a:rPr lang="en-US" sz="1400" dirty="0" smtClean="0">
                <a:cs typeface="2  Nazanin" panose="00000400000000000000" pitchFamily="2" charset="-78"/>
              </a:rPr>
              <a:t>ubMed</a:t>
            </a:r>
            <a:endParaRPr lang="en-US" sz="1400" dirty="0">
              <a:cs typeface="2 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878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3"/>
          <a:stretch/>
        </p:blipFill>
        <p:spPr>
          <a:xfrm>
            <a:off x="0" y="148045"/>
            <a:ext cx="9056914" cy="6479177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583474"/>
            <a:ext cx="870857" cy="287383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00297" y="1959429"/>
            <a:ext cx="1515292" cy="269965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89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7520" y="1279547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b="1" dirty="0">
                <a:solidFill>
                  <a:srgbClr val="000204"/>
                </a:solidFill>
              </a:rPr>
              <a:t>Question components </a:t>
            </a:r>
            <a:r>
              <a:rPr lang="fr-FR" sz="2800" b="1" dirty="0" smtClean="0">
                <a:solidFill>
                  <a:srgbClr val="000204"/>
                </a:solidFill>
              </a:rPr>
              <a:t>PICO</a:t>
            </a:r>
          </a:p>
          <a:p>
            <a:endParaRPr lang="fr-FR" sz="2800" b="1" dirty="0">
              <a:solidFill>
                <a:srgbClr val="000204"/>
              </a:solidFill>
            </a:endParaRPr>
          </a:p>
          <a:p>
            <a:endParaRPr lang="fr-FR" sz="2800" b="1" dirty="0">
              <a:solidFill>
                <a:srgbClr val="000204"/>
              </a:solidFill>
            </a:endParaRPr>
          </a:p>
          <a:p>
            <a:r>
              <a:rPr lang="fr-FR" sz="2400" dirty="0">
                <a:solidFill>
                  <a:srgbClr val="C00000"/>
                </a:solidFill>
              </a:rPr>
              <a:t>P</a:t>
            </a:r>
            <a:r>
              <a:rPr lang="fr-FR" sz="2400" dirty="0">
                <a:solidFill>
                  <a:srgbClr val="000204"/>
                </a:solidFill>
              </a:rPr>
              <a:t>atient</a:t>
            </a:r>
            <a:r>
              <a:rPr lang="fr-FR" sz="2400" dirty="0" smtClean="0">
                <a:solidFill>
                  <a:srgbClr val="000204"/>
                </a:solidFill>
              </a:rPr>
              <a:t>/ </a:t>
            </a:r>
            <a:r>
              <a:rPr lang="fr-FR" sz="2400" dirty="0" err="1" smtClean="0">
                <a:solidFill>
                  <a:srgbClr val="C00000"/>
                </a:solidFill>
              </a:rPr>
              <a:t>P</a:t>
            </a:r>
            <a:r>
              <a:rPr lang="fr-FR" sz="2400" dirty="0" err="1" smtClean="0">
                <a:solidFill>
                  <a:srgbClr val="000204"/>
                </a:solidFill>
              </a:rPr>
              <a:t>roblem</a:t>
            </a:r>
            <a:r>
              <a:rPr lang="fr-FR" sz="2400" dirty="0" smtClean="0">
                <a:solidFill>
                  <a:srgbClr val="000204"/>
                </a:solidFill>
              </a:rPr>
              <a:t>/ </a:t>
            </a:r>
            <a:r>
              <a:rPr lang="fr-FR" sz="2400" dirty="0" smtClean="0">
                <a:solidFill>
                  <a:srgbClr val="C00000"/>
                </a:solidFill>
              </a:rPr>
              <a:t>P</a:t>
            </a:r>
            <a:r>
              <a:rPr lang="fr-FR" sz="2400" dirty="0" smtClean="0">
                <a:solidFill>
                  <a:srgbClr val="000204"/>
                </a:solidFill>
              </a:rPr>
              <a:t>opulations</a:t>
            </a:r>
            <a:endParaRPr lang="fr-FR" sz="2400" dirty="0">
              <a:solidFill>
                <a:srgbClr val="000204"/>
              </a:solidFill>
            </a:endParaRPr>
          </a:p>
          <a:p>
            <a:r>
              <a:rPr lang="fr-FR" sz="2400" dirty="0">
                <a:solidFill>
                  <a:srgbClr val="C00000"/>
                </a:solidFill>
              </a:rPr>
              <a:t>I</a:t>
            </a:r>
            <a:r>
              <a:rPr lang="fr-FR" sz="2400" dirty="0">
                <a:solidFill>
                  <a:srgbClr val="000204"/>
                </a:solidFill>
              </a:rPr>
              <a:t>nterventions</a:t>
            </a:r>
          </a:p>
          <a:p>
            <a:r>
              <a:rPr lang="fr-FR" sz="2400" dirty="0" err="1">
                <a:solidFill>
                  <a:srgbClr val="C00000"/>
                </a:solidFill>
              </a:rPr>
              <a:t>C</a:t>
            </a:r>
            <a:r>
              <a:rPr lang="fr-FR" sz="2400" dirty="0" err="1">
                <a:solidFill>
                  <a:srgbClr val="000204"/>
                </a:solidFill>
              </a:rPr>
              <a:t>omparisons</a:t>
            </a:r>
            <a:endParaRPr lang="fr-FR" sz="2400" dirty="0">
              <a:solidFill>
                <a:srgbClr val="000204"/>
              </a:solidFill>
            </a:endParaRPr>
          </a:p>
          <a:p>
            <a:r>
              <a:rPr lang="fr-FR" sz="2400" dirty="0" err="1">
                <a:solidFill>
                  <a:srgbClr val="C00000"/>
                </a:solidFill>
              </a:rPr>
              <a:t>O</a:t>
            </a:r>
            <a:r>
              <a:rPr lang="fr-FR" sz="2400" dirty="0" err="1">
                <a:solidFill>
                  <a:srgbClr val="000204"/>
                </a:solidFill>
              </a:rPr>
              <a:t>utcomes</a:t>
            </a:r>
            <a:endParaRPr lang="fa-IR" sz="2400" dirty="0">
              <a:solidFill>
                <a:srgbClr val="00020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15665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4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0720" y="1730718"/>
            <a:ext cx="68013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20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effect of acetaminophen </a:t>
            </a:r>
            <a:r>
              <a:rPr lang="en-US" dirty="0" smtClean="0">
                <a:solidFill>
                  <a:srgbClr val="00020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compared </a:t>
            </a:r>
            <a:r>
              <a:rPr lang="en-US" dirty="0">
                <a:solidFill>
                  <a:srgbClr val="00020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 </a:t>
            </a:r>
            <a:r>
              <a:rPr lang="en-US" dirty="0" smtClean="0">
                <a:solidFill>
                  <a:srgbClr val="00020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ibuprofen on </a:t>
            </a:r>
            <a:r>
              <a:rPr lang="en-US" dirty="0">
                <a:solidFill>
                  <a:srgbClr val="00020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reducing </a:t>
            </a:r>
            <a:r>
              <a:rPr lang="en-US" dirty="0" smtClean="0">
                <a:solidFill>
                  <a:srgbClr val="00020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fever </a:t>
            </a:r>
            <a:r>
              <a:rPr lang="en-US" dirty="0">
                <a:solidFill>
                  <a:srgbClr val="00020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 fever in </a:t>
            </a:r>
            <a:r>
              <a:rPr lang="en-US" dirty="0" smtClean="0">
                <a:solidFill>
                  <a:srgbClr val="00020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children</a:t>
            </a:r>
            <a:endParaRPr lang="en-US" sz="2400" b="1" dirty="0">
              <a:solidFill>
                <a:srgbClr val="54823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400" b="1" dirty="0" smtClean="0">
              <a:solidFill>
                <a:srgbClr val="54823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54823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P: </a:t>
            </a:r>
            <a:r>
              <a:rPr lang="en-US" sz="2400" dirty="0" smtClean="0">
                <a:solidFill>
                  <a:srgbClr val="54823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fever </a:t>
            </a:r>
            <a:r>
              <a:rPr lang="en-US" sz="2400" dirty="0">
                <a:solidFill>
                  <a:srgbClr val="54823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 </a:t>
            </a:r>
            <a:r>
              <a:rPr lang="en-US" sz="2400" dirty="0" smtClean="0">
                <a:solidFill>
                  <a:srgbClr val="54823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children</a:t>
            </a:r>
          </a:p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I: </a:t>
            </a:r>
            <a:r>
              <a:rPr lang="en-US" sz="2400" dirty="0" smtClean="0">
                <a:solidFill>
                  <a:srgbClr val="1F4E7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acetaminophen</a:t>
            </a:r>
          </a:p>
          <a:p>
            <a:r>
              <a:rPr lang="en-US" sz="2400" dirty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C:ibuprofen</a:t>
            </a:r>
            <a:r>
              <a:rPr lang="en-US" sz="2400" dirty="0" smtClean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400" dirty="0" smtClean="0">
                <a:solidFill>
                  <a:srgbClr val="C55A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reducing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fever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15665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7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77" y="2324004"/>
            <a:ext cx="6668933" cy="2209992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7916091" y="3178629"/>
            <a:ext cx="357052" cy="357051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1800" b="0" i="0" u="none" strike="noStrike" kern="1200" cap="none" spc="0" normalizeH="0" baseline="0" noProof="0">
              <a:ln>
                <a:noFill/>
              </a:ln>
              <a:solidFill>
                <a:srgbClr val="8FC9F4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15665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6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4824" cy="5050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30484" y="1987729"/>
            <a:ext cx="60193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solidFill>
                <a:srgbClr val="000204"/>
              </a:solidFill>
            </a:endParaRPr>
          </a:p>
          <a:p>
            <a:pPr algn="just"/>
            <a:endParaRPr lang="en-US" dirty="0">
              <a:solidFill>
                <a:srgbClr val="000204"/>
              </a:solidFill>
            </a:endParaRPr>
          </a:p>
          <a:p>
            <a:pPr algn="just"/>
            <a:r>
              <a:rPr lang="en-US" dirty="0">
                <a:solidFill>
                  <a:srgbClr val="000204"/>
                </a:solidFill>
              </a:rPr>
              <a:t>*The PubMed database contains more than </a:t>
            </a:r>
            <a:r>
              <a:rPr lang="en-US" b="1" dirty="0">
                <a:solidFill>
                  <a:srgbClr val="000204"/>
                </a:solidFill>
              </a:rPr>
              <a:t>36 million </a:t>
            </a:r>
            <a:r>
              <a:rPr lang="en-US" dirty="0">
                <a:solidFill>
                  <a:srgbClr val="000204"/>
                </a:solidFill>
              </a:rPr>
              <a:t>citations and abstracts of biomedical literature.</a:t>
            </a:r>
          </a:p>
          <a:p>
            <a:pPr algn="just"/>
            <a:endParaRPr lang="fa-IR" dirty="0">
              <a:solidFill>
                <a:srgbClr val="00020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7555" y="3095615"/>
            <a:ext cx="60422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solidFill>
                <a:srgbClr val="000204"/>
              </a:solidFill>
            </a:endParaRPr>
          </a:p>
          <a:p>
            <a:pPr algn="just"/>
            <a:r>
              <a:rPr lang="en-US" dirty="0">
                <a:solidFill>
                  <a:srgbClr val="000204"/>
                </a:solidFill>
              </a:rPr>
              <a:t>*It does not include full text journal articles; however, links to the full text are often present when available from other sources, such as the publisher's website or PubMed Central (PMC). </a:t>
            </a:r>
            <a:endParaRPr lang="fa-IR" dirty="0">
              <a:solidFill>
                <a:srgbClr val="00020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98139" y="1064400"/>
            <a:ext cx="59743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solidFill>
                <a:srgbClr val="000204"/>
              </a:solidFill>
            </a:endParaRPr>
          </a:p>
          <a:p>
            <a:pPr algn="just"/>
            <a:r>
              <a:rPr lang="en-US" dirty="0">
                <a:solidFill>
                  <a:srgbClr val="000204"/>
                </a:solidFill>
              </a:rPr>
              <a:t>*Available to the public online since 1996, PubMed was developed and is maintained by the National Center for Biotechnology Information (NCBI), at the U.S. National Library of Medicine (NLM).</a:t>
            </a:r>
            <a:endParaRPr lang="fa-IR" dirty="0">
              <a:solidFill>
                <a:srgbClr val="000204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30484" y="639245"/>
            <a:ext cx="2558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0204"/>
                </a:solidFill>
                <a:latin typeface="Arial Black" panose="020B0A04020102020204" pitchFamily="34" charset="0"/>
              </a:rPr>
              <a:t>About PubMed: </a:t>
            </a:r>
            <a:endParaRPr lang="fa-IR" b="1" dirty="0">
              <a:solidFill>
                <a:srgbClr val="000204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0484" y="4791884"/>
            <a:ext cx="576072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en-US" b="1" dirty="0">
                <a:solidFill>
                  <a:srgbClr val="000204"/>
                </a:solidFill>
              </a:rPr>
              <a:t>Subject coverage in this database includes: </a:t>
            </a:r>
          </a:p>
          <a:p>
            <a:pPr algn="just"/>
            <a:endParaRPr lang="en-US" b="1" dirty="0">
              <a:solidFill>
                <a:srgbClr val="000204"/>
              </a:solidFill>
            </a:endParaRPr>
          </a:p>
          <a:p>
            <a:pPr algn="just"/>
            <a:r>
              <a:rPr lang="en-US" dirty="0">
                <a:solidFill>
                  <a:srgbClr val="000204"/>
                </a:solidFill>
              </a:rPr>
              <a:t>medicine, nursing, dentistry, veterinary medicine and basic sciences.</a:t>
            </a:r>
            <a:endParaRPr lang="fa-IR" dirty="0">
              <a:solidFill>
                <a:srgbClr val="0002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69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3245475" y="1287888"/>
            <a:ext cx="4778062" cy="3515932"/>
          </a:xfrm>
          <a:prstGeom prst="flowChartAlternateProcess">
            <a:avLst/>
          </a:prstGeom>
          <a:solidFill>
            <a:schemeClr val="bg2"/>
          </a:solidFill>
          <a:ln w="76200">
            <a:solidFill>
              <a:srgbClr val="002060"/>
            </a:solidFill>
            <a:prstDash val="dashDot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a-IR" sz="28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با تشکر ویژه ازتوجه شما عزیزان</a:t>
            </a:r>
            <a:endParaRPr lang="en-US" sz="280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cs typeface="B Titr" panose="00000700000000000000" pitchFamily="2" charset="-78"/>
            </a:endParaRPr>
          </a:p>
          <a:p>
            <a:pPr algn="ctr"/>
            <a:endParaRPr lang="fa-IR" sz="2800" b="1" dirty="0" smtClean="0">
              <a:ln/>
              <a:solidFill>
                <a:schemeClr val="accent3"/>
              </a:solidFill>
              <a:cs typeface="2  Titr" panose="00000700000000000000" pitchFamily="2" charset="-78"/>
            </a:endParaRPr>
          </a:p>
          <a:p>
            <a:pPr algn="ctr"/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cs typeface="2  Titr" panose="00000700000000000000" pitchFamily="2" charset="-78"/>
              </a:rPr>
              <a:t>Centlib.mui.ac.ir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cs typeface="2 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15665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4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4360" cy="5050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08616" y="639675"/>
            <a:ext cx="3178630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cs typeface="B Titr" panose="00000700000000000000" pitchFamily="2" charset="-78"/>
              </a:rPr>
              <a:t>روش های دسترسی به این پایگاه:</a:t>
            </a:r>
          </a:p>
          <a:p>
            <a:endParaRPr lang="fa-IR" dirty="0"/>
          </a:p>
        </p:txBody>
      </p:sp>
      <p:sp>
        <p:nvSpPr>
          <p:cNvPr id="5" name="TextBox 4"/>
          <p:cNvSpPr txBox="1"/>
          <p:nvPr/>
        </p:nvSpPr>
        <p:spPr>
          <a:xfrm>
            <a:off x="1270103" y="1371097"/>
            <a:ext cx="77724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dirty="0">
                <a:solidFill>
                  <a:srgbClr val="000204"/>
                </a:solidFill>
              </a:rPr>
              <a:t>*مراجعه به کتابخانه دیجیتال دانشگاه به آدرس </a:t>
            </a:r>
            <a:r>
              <a:rPr lang="en-US" b="1" dirty="0">
                <a:solidFill>
                  <a:srgbClr val="000204"/>
                </a:solidFill>
              </a:rPr>
              <a:t>Diglib.mui.ac.ir</a:t>
            </a:r>
            <a:r>
              <a:rPr lang="fa-IR" dirty="0">
                <a:solidFill>
                  <a:srgbClr val="000204"/>
                </a:solidFill>
              </a:rPr>
              <a:t> و انتخاب پایگاه </a:t>
            </a:r>
            <a:r>
              <a:rPr lang="en-US" b="1" dirty="0">
                <a:solidFill>
                  <a:srgbClr val="000204"/>
                </a:solidFill>
              </a:rPr>
              <a:t>PubMed</a:t>
            </a:r>
            <a:r>
              <a:rPr lang="fa-IR" dirty="0">
                <a:solidFill>
                  <a:srgbClr val="000204"/>
                </a:solidFill>
              </a:rPr>
              <a:t> از میان پایگاه های اطلاعاتی (</a:t>
            </a:r>
            <a:r>
              <a:rPr lang="en-US" dirty="0">
                <a:solidFill>
                  <a:srgbClr val="000204"/>
                </a:solidFill>
              </a:rPr>
              <a:t>(</a:t>
            </a:r>
            <a:r>
              <a:rPr lang="en-US" b="1" dirty="0">
                <a:solidFill>
                  <a:srgbClr val="000204"/>
                </a:solidFill>
              </a:rPr>
              <a:t>Databases</a:t>
            </a:r>
          </a:p>
          <a:p>
            <a:pPr algn="r" rtl="1"/>
            <a:endParaRPr lang="fa-IR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r="3495"/>
          <a:stretch/>
        </p:blipFill>
        <p:spPr>
          <a:xfrm>
            <a:off x="2608216" y="2059897"/>
            <a:ext cx="3692435" cy="2394746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5077098" y="3108976"/>
            <a:ext cx="644434" cy="929360"/>
          </a:xfrm>
          <a:prstGeom prst="frame">
            <a:avLst>
              <a:gd name="adj1" fmla="val 503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6022" y="5043194"/>
            <a:ext cx="231648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en-US" dirty="0">
                <a:solidFill>
                  <a:srgbClr val="000204"/>
                </a:solidFill>
              </a:rPr>
              <a:t>*</a:t>
            </a:r>
            <a:r>
              <a:rPr lang="fa-IR" dirty="0">
                <a:solidFill>
                  <a:srgbClr val="000204"/>
                </a:solidFill>
              </a:rPr>
              <a:t>استفاده از ادرس مستقیم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48446" y="4966603"/>
            <a:ext cx="3457303" cy="52251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r" rtl="1"/>
            <a:r>
              <a:rPr lang="en-US" dirty="0">
                <a:solidFill>
                  <a:srgbClr val="000204"/>
                </a:solidFill>
                <a:hlinkClick r:id="rId4"/>
              </a:rPr>
              <a:t>https://pubmed.ncbi.nlm.nih.gov/</a:t>
            </a:r>
            <a:endParaRPr lang="fa-IR" dirty="0">
              <a:solidFill>
                <a:srgbClr val="00020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5797" y="6139433"/>
            <a:ext cx="8338457" cy="44631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dirty="0">
                <a:solidFill>
                  <a:schemeClr val="bg2"/>
                </a:solidFill>
              </a:rPr>
              <a:t>توجه شود جهت درسترسی به متن کامل مقاله ها در پایگاه های اطلاعاتی اتصال به </a:t>
            </a:r>
            <a:r>
              <a:rPr lang="en-US" dirty="0">
                <a:solidFill>
                  <a:schemeClr val="bg2"/>
                </a:solidFill>
              </a:rPr>
              <a:t>VPN</a:t>
            </a:r>
            <a:r>
              <a:rPr lang="fa-IR" dirty="0">
                <a:solidFill>
                  <a:schemeClr val="bg2"/>
                </a:solidFill>
              </a:rPr>
              <a:t> دانشگاه الزامی است.</a:t>
            </a:r>
          </a:p>
        </p:txBody>
      </p:sp>
    </p:spTree>
    <p:extLst>
      <p:ext uri="{BB962C8B-B14F-4D97-AF65-F5344CB8AC3E}">
        <p14:creationId xmlns:p14="http://schemas.microsoft.com/office/powerpoint/2010/main" val="16174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901522" y="2949262"/>
            <a:ext cx="875763" cy="296214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02276" y="3023315"/>
            <a:ext cx="399246" cy="14810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53792" y="2690075"/>
            <a:ext cx="399246" cy="14810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6800045" y="6181859"/>
            <a:ext cx="1159099" cy="257578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1210614" y="6181859"/>
            <a:ext cx="1223493" cy="257578"/>
          </a:xfrm>
          <a:prstGeom prst="fram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Frame 1"/>
          <p:cNvSpPr/>
          <p:nvPr/>
        </p:nvSpPr>
        <p:spPr>
          <a:xfrm>
            <a:off x="7419703" y="722812"/>
            <a:ext cx="836023" cy="505098"/>
          </a:xfrm>
          <a:prstGeom prst="frame">
            <a:avLst>
              <a:gd name="adj1" fmla="val 14599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7759336" y="461555"/>
            <a:ext cx="156755" cy="26125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860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26" y="506012"/>
            <a:ext cx="3600953" cy="62111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15665" cy="5060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60079" y="965915"/>
            <a:ext cx="2964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dirty="0" smtClean="0">
                <a:solidFill>
                  <a:srgbClr val="000204"/>
                </a:solidFill>
                <a:cs typeface="B Nazanin" panose="00000400000000000000" pitchFamily="2" charset="-78"/>
              </a:rPr>
              <a:t>روش های ورود</a:t>
            </a:r>
            <a:r>
              <a:rPr lang="en-US" sz="1600" b="1" dirty="0" smtClean="0">
                <a:solidFill>
                  <a:srgbClr val="000204"/>
                </a:solidFill>
                <a:cs typeface="B Nazanin" panose="00000400000000000000" pitchFamily="2" charset="-78"/>
              </a:rPr>
              <a:t>log in </a:t>
            </a:r>
            <a:r>
              <a:rPr lang="fa-IR" sz="1600" b="1" dirty="0" smtClean="0">
                <a:solidFill>
                  <a:srgbClr val="000204"/>
                </a:solidFill>
                <a:cs typeface="B Nazanin" panose="00000400000000000000" pitchFamily="2" charset="-78"/>
              </a:rPr>
              <a:t> به این پایگاه از طریق اکانت های مقابل امکان پذیر است.</a:t>
            </a:r>
            <a:endParaRPr lang="en-US" sz="1600" b="1" dirty="0">
              <a:solidFill>
                <a:srgbClr val="000204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209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846231" y="1759524"/>
            <a:ext cx="5996459" cy="3103706"/>
            <a:chOff x="4041058" y="1674772"/>
            <a:chExt cx="6905179" cy="3283225"/>
          </a:xfrm>
        </p:grpSpPr>
        <p:sp>
          <p:nvSpPr>
            <p:cNvPr id="16" name="Freeform 15"/>
            <p:cNvSpPr/>
            <p:nvPr/>
          </p:nvSpPr>
          <p:spPr>
            <a:xfrm>
              <a:off x="4041058" y="2835416"/>
              <a:ext cx="2067803" cy="1046080"/>
            </a:xfrm>
            <a:custGeom>
              <a:avLst/>
              <a:gdLst>
                <a:gd name="connsiteX0" fmla="*/ 0 w 2338829"/>
                <a:gd name="connsiteY0" fmla="*/ 116941 h 1169414"/>
                <a:gd name="connsiteX1" fmla="*/ 116941 w 2338829"/>
                <a:gd name="connsiteY1" fmla="*/ 0 h 1169414"/>
                <a:gd name="connsiteX2" fmla="*/ 2221888 w 2338829"/>
                <a:gd name="connsiteY2" fmla="*/ 0 h 1169414"/>
                <a:gd name="connsiteX3" fmla="*/ 2338829 w 2338829"/>
                <a:gd name="connsiteY3" fmla="*/ 116941 h 1169414"/>
                <a:gd name="connsiteX4" fmla="*/ 2338829 w 2338829"/>
                <a:gd name="connsiteY4" fmla="*/ 1052473 h 1169414"/>
                <a:gd name="connsiteX5" fmla="*/ 2221888 w 2338829"/>
                <a:gd name="connsiteY5" fmla="*/ 1169414 h 1169414"/>
                <a:gd name="connsiteX6" fmla="*/ 116941 w 2338829"/>
                <a:gd name="connsiteY6" fmla="*/ 1169414 h 1169414"/>
                <a:gd name="connsiteX7" fmla="*/ 0 w 2338829"/>
                <a:gd name="connsiteY7" fmla="*/ 1052473 h 1169414"/>
                <a:gd name="connsiteX8" fmla="*/ 0 w 2338829"/>
                <a:gd name="connsiteY8" fmla="*/ 116941 h 116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8829" h="1169414">
                  <a:moveTo>
                    <a:pt x="0" y="116941"/>
                  </a:moveTo>
                  <a:cubicBezTo>
                    <a:pt x="0" y="52356"/>
                    <a:pt x="52356" y="0"/>
                    <a:pt x="116941" y="0"/>
                  </a:cubicBezTo>
                  <a:lnTo>
                    <a:pt x="2221888" y="0"/>
                  </a:lnTo>
                  <a:cubicBezTo>
                    <a:pt x="2286473" y="0"/>
                    <a:pt x="2338829" y="52356"/>
                    <a:pt x="2338829" y="116941"/>
                  </a:cubicBezTo>
                  <a:lnTo>
                    <a:pt x="2338829" y="1052473"/>
                  </a:lnTo>
                  <a:cubicBezTo>
                    <a:pt x="2338829" y="1117058"/>
                    <a:pt x="2286473" y="1169414"/>
                    <a:pt x="2221888" y="1169414"/>
                  </a:cubicBezTo>
                  <a:lnTo>
                    <a:pt x="116941" y="1169414"/>
                  </a:lnTo>
                  <a:cubicBezTo>
                    <a:pt x="52356" y="1169414"/>
                    <a:pt x="0" y="1117058"/>
                    <a:pt x="0" y="1052473"/>
                  </a:cubicBezTo>
                  <a:lnTo>
                    <a:pt x="0" y="11694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49491" tIns="49491" rIns="49491" bIns="49491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dirty="0">
                  <a:solidFill>
                    <a:srgbClr val="000204"/>
                  </a:solidFill>
                  <a:cs typeface="B Titr" panose="00000700000000000000" pitchFamily="2" charset="-78"/>
                </a:rPr>
                <a:t>روش های جستجو</a:t>
              </a:r>
              <a:endParaRPr lang="en-US" sz="2400" dirty="0">
                <a:solidFill>
                  <a:srgbClr val="000204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2782022">
              <a:off x="5929027" y="3979125"/>
              <a:ext cx="1608250" cy="46009"/>
            </a:xfrm>
            <a:custGeom>
              <a:avLst/>
              <a:gdLst>
                <a:gd name="connsiteX0" fmla="*/ 0 w 1608250"/>
                <a:gd name="connsiteY0" fmla="*/ 23004 h 46009"/>
                <a:gd name="connsiteX1" fmla="*/ 1608250 w 1608250"/>
                <a:gd name="connsiteY1" fmla="*/ 23004 h 4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08250" h="46009">
                  <a:moveTo>
                    <a:pt x="0" y="23004"/>
                  </a:moveTo>
                  <a:lnTo>
                    <a:pt x="1608250" y="2300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76619" tIns="-17202" rIns="776618" bIns="-17202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7288028" y="4210274"/>
              <a:ext cx="1113329" cy="747723"/>
            </a:xfrm>
            <a:custGeom>
              <a:avLst/>
              <a:gdLst>
                <a:gd name="connsiteX0" fmla="*/ 0 w 1113329"/>
                <a:gd name="connsiteY0" fmla="*/ 74772 h 747723"/>
                <a:gd name="connsiteX1" fmla="*/ 74772 w 1113329"/>
                <a:gd name="connsiteY1" fmla="*/ 0 h 747723"/>
                <a:gd name="connsiteX2" fmla="*/ 1038557 w 1113329"/>
                <a:gd name="connsiteY2" fmla="*/ 0 h 747723"/>
                <a:gd name="connsiteX3" fmla="*/ 1113329 w 1113329"/>
                <a:gd name="connsiteY3" fmla="*/ 74772 h 747723"/>
                <a:gd name="connsiteX4" fmla="*/ 1113329 w 1113329"/>
                <a:gd name="connsiteY4" fmla="*/ 672951 h 747723"/>
                <a:gd name="connsiteX5" fmla="*/ 1038557 w 1113329"/>
                <a:gd name="connsiteY5" fmla="*/ 747723 h 747723"/>
                <a:gd name="connsiteX6" fmla="*/ 74772 w 1113329"/>
                <a:gd name="connsiteY6" fmla="*/ 747723 h 747723"/>
                <a:gd name="connsiteX7" fmla="*/ 0 w 1113329"/>
                <a:gd name="connsiteY7" fmla="*/ 672951 h 747723"/>
                <a:gd name="connsiteX8" fmla="*/ 0 w 1113329"/>
                <a:gd name="connsiteY8" fmla="*/ 74772 h 74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3329" h="747723">
                  <a:moveTo>
                    <a:pt x="0" y="74772"/>
                  </a:moveTo>
                  <a:cubicBezTo>
                    <a:pt x="0" y="33477"/>
                    <a:pt x="33477" y="0"/>
                    <a:pt x="74772" y="0"/>
                  </a:cubicBezTo>
                  <a:lnTo>
                    <a:pt x="1038557" y="0"/>
                  </a:lnTo>
                  <a:cubicBezTo>
                    <a:pt x="1079852" y="0"/>
                    <a:pt x="1113329" y="33477"/>
                    <a:pt x="1113329" y="74772"/>
                  </a:cubicBezTo>
                  <a:lnTo>
                    <a:pt x="1113329" y="672951"/>
                  </a:lnTo>
                  <a:cubicBezTo>
                    <a:pt x="1113329" y="714246"/>
                    <a:pt x="1079852" y="747723"/>
                    <a:pt x="1038557" y="747723"/>
                  </a:cubicBezTo>
                  <a:lnTo>
                    <a:pt x="74772" y="747723"/>
                  </a:lnTo>
                  <a:cubicBezTo>
                    <a:pt x="33477" y="747723"/>
                    <a:pt x="0" y="714246"/>
                    <a:pt x="0" y="672951"/>
                  </a:cubicBezTo>
                  <a:lnTo>
                    <a:pt x="0" y="74772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34600" tIns="34600" rIns="34600" bIns="34600" numCol="1" spcCol="1270" anchor="ctr" anchorCtr="0">
              <a:noAutofit/>
            </a:bodyPr>
            <a:lstStyle/>
            <a:p>
              <a:pPr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dirty="0">
                  <a:solidFill>
                    <a:srgbClr val="000204"/>
                  </a:solidFill>
                  <a:cs typeface="B Titr" panose="00000700000000000000" pitchFamily="2" charset="-78"/>
                </a:rPr>
                <a:t>از طریق </a:t>
              </a:r>
              <a:r>
                <a:rPr lang="en-US" sz="2000" dirty="0">
                  <a:solidFill>
                    <a:srgbClr val="000204"/>
                  </a:solidFill>
                  <a:cs typeface="2  Titr" panose="00000700000000000000" pitchFamily="2" charset="-78"/>
                </a:rPr>
                <a:t>Mesh</a:t>
              </a:r>
            </a:p>
          </p:txBody>
        </p:sp>
        <p:sp>
          <p:nvSpPr>
            <p:cNvPr id="19" name="Freeform 18"/>
            <p:cNvSpPr/>
            <p:nvPr/>
          </p:nvSpPr>
          <p:spPr>
            <a:xfrm rot="18519124">
              <a:off x="5848634" y="2711374"/>
              <a:ext cx="1756173" cy="46009"/>
            </a:xfrm>
            <a:custGeom>
              <a:avLst/>
              <a:gdLst>
                <a:gd name="connsiteX0" fmla="*/ 0 w 1756173"/>
                <a:gd name="connsiteY0" fmla="*/ 23004 h 46009"/>
                <a:gd name="connsiteX1" fmla="*/ 1756173 w 1756173"/>
                <a:gd name="connsiteY1" fmla="*/ 23004 h 4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6173" h="46009">
                  <a:moveTo>
                    <a:pt x="0" y="23004"/>
                  </a:moveTo>
                  <a:lnTo>
                    <a:pt x="1756173" y="2300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46882" tIns="-20900" rIns="846883" bIns="-20900" numCol="1" spcCol="1270" anchor="ctr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7275165" y="1674772"/>
              <a:ext cx="1113329" cy="747723"/>
            </a:xfrm>
            <a:custGeom>
              <a:avLst/>
              <a:gdLst>
                <a:gd name="connsiteX0" fmla="*/ 0 w 1113329"/>
                <a:gd name="connsiteY0" fmla="*/ 74772 h 747723"/>
                <a:gd name="connsiteX1" fmla="*/ 74772 w 1113329"/>
                <a:gd name="connsiteY1" fmla="*/ 0 h 747723"/>
                <a:gd name="connsiteX2" fmla="*/ 1038557 w 1113329"/>
                <a:gd name="connsiteY2" fmla="*/ 0 h 747723"/>
                <a:gd name="connsiteX3" fmla="*/ 1113329 w 1113329"/>
                <a:gd name="connsiteY3" fmla="*/ 74772 h 747723"/>
                <a:gd name="connsiteX4" fmla="*/ 1113329 w 1113329"/>
                <a:gd name="connsiteY4" fmla="*/ 672951 h 747723"/>
                <a:gd name="connsiteX5" fmla="*/ 1038557 w 1113329"/>
                <a:gd name="connsiteY5" fmla="*/ 747723 h 747723"/>
                <a:gd name="connsiteX6" fmla="*/ 74772 w 1113329"/>
                <a:gd name="connsiteY6" fmla="*/ 747723 h 747723"/>
                <a:gd name="connsiteX7" fmla="*/ 0 w 1113329"/>
                <a:gd name="connsiteY7" fmla="*/ 672951 h 747723"/>
                <a:gd name="connsiteX8" fmla="*/ 0 w 1113329"/>
                <a:gd name="connsiteY8" fmla="*/ 74772 h 74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3329" h="747723">
                  <a:moveTo>
                    <a:pt x="0" y="74772"/>
                  </a:moveTo>
                  <a:cubicBezTo>
                    <a:pt x="0" y="33477"/>
                    <a:pt x="33477" y="0"/>
                    <a:pt x="74772" y="0"/>
                  </a:cubicBezTo>
                  <a:lnTo>
                    <a:pt x="1038557" y="0"/>
                  </a:lnTo>
                  <a:cubicBezTo>
                    <a:pt x="1079852" y="0"/>
                    <a:pt x="1113329" y="33477"/>
                    <a:pt x="1113329" y="74772"/>
                  </a:cubicBezTo>
                  <a:lnTo>
                    <a:pt x="1113329" y="672951"/>
                  </a:lnTo>
                  <a:cubicBezTo>
                    <a:pt x="1113329" y="714246"/>
                    <a:pt x="1079852" y="747723"/>
                    <a:pt x="1038557" y="747723"/>
                  </a:cubicBezTo>
                  <a:lnTo>
                    <a:pt x="74772" y="747723"/>
                  </a:lnTo>
                  <a:cubicBezTo>
                    <a:pt x="33477" y="747723"/>
                    <a:pt x="0" y="714246"/>
                    <a:pt x="0" y="672951"/>
                  </a:cubicBezTo>
                  <a:lnTo>
                    <a:pt x="0" y="74772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34600" tIns="34600" rIns="34600" bIns="346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dirty="0">
                  <a:solidFill>
                    <a:srgbClr val="000204"/>
                  </a:solidFill>
                  <a:cs typeface="B Titr" panose="00000700000000000000" pitchFamily="2" charset="-78"/>
                </a:rPr>
                <a:t>ساده</a:t>
              </a:r>
              <a:endParaRPr lang="en-US" sz="2000" dirty="0">
                <a:solidFill>
                  <a:srgbClr val="000204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 rot="21109151">
              <a:off x="6172973" y="3337691"/>
              <a:ext cx="1042547" cy="46009"/>
            </a:xfrm>
            <a:custGeom>
              <a:avLst/>
              <a:gdLst>
                <a:gd name="connsiteX0" fmla="*/ 0 w 1042547"/>
                <a:gd name="connsiteY0" fmla="*/ 23004 h 46009"/>
                <a:gd name="connsiteX1" fmla="*/ 1042547 w 1042547"/>
                <a:gd name="connsiteY1" fmla="*/ 23004 h 4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42547" h="46009">
                  <a:moveTo>
                    <a:pt x="0" y="23004"/>
                  </a:moveTo>
                  <a:lnTo>
                    <a:pt x="1042547" y="23004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7908" tIns="-3060" rIns="507911" bIns="-3059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7208447" y="2971673"/>
              <a:ext cx="1113329" cy="747723"/>
            </a:xfrm>
            <a:custGeom>
              <a:avLst/>
              <a:gdLst>
                <a:gd name="connsiteX0" fmla="*/ 0 w 1113329"/>
                <a:gd name="connsiteY0" fmla="*/ 74772 h 747723"/>
                <a:gd name="connsiteX1" fmla="*/ 74772 w 1113329"/>
                <a:gd name="connsiteY1" fmla="*/ 0 h 747723"/>
                <a:gd name="connsiteX2" fmla="*/ 1038557 w 1113329"/>
                <a:gd name="connsiteY2" fmla="*/ 0 h 747723"/>
                <a:gd name="connsiteX3" fmla="*/ 1113329 w 1113329"/>
                <a:gd name="connsiteY3" fmla="*/ 74772 h 747723"/>
                <a:gd name="connsiteX4" fmla="*/ 1113329 w 1113329"/>
                <a:gd name="connsiteY4" fmla="*/ 672951 h 747723"/>
                <a:gd name="connsiteX5" fmla="*/ 1038557 w 1113329"/>
                <a:gd name="connsiteY5" fmla="*/ 747723 h 747723"/>
                <a:gd name="connsiteX6" fmla="*/ 74772 w 1113329"/>
                <a:gd name="connsiteY6" fmla="*/ 747723 h 747723"/>
                <a:gd name="connsiteX7" fmla="*/ 0 w 1113329"/>
                <a:gd name="connsiteY7" fmla="*/ 672951 h 747723"/>
                <a:gd name="connsiteX8" fmla="*/ 0 w 1113329"/>
                <a:gd name="connsiteY8" fmla="*/ 74772 h 74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3329" h="747723">
                  <a:moveTo>
                    <a:pt x="0" y="74772"/>
                  </a:moveTo>
                  <a:cubicBezTo>
                    <a:pt x="0" y="33477"/>
                    <a:pt x="33477" y="0"/>
                    <a:pt x="74772" y="0"/>
                  </a:cubicBezTo>
                  <a:lnTo>
                    <a:pt x="1038557" y="0"/>
                  </a:lnTo>
                  <a:cubicBezTo>
                    <a:pt x="1079852" y="0"/>
                    <a:pt x="1113329" y="33477"/>
                    <a:pt x="1113329" y="74772"/>
                  </a:cubicBezTo>
                  <a:lnTo>
                    <a:pt x="1113329" y="672951"/>
                  </a:lnTo>
                  <a:cubicBezTo>
                    <a:pt x="1113329" y="714246"/>
                    <a:pt x="1079852" y="747723"/>
                    <a:pt x="1038557" y="747723"/>
                  </a:cubicBezTo>
                  <a:lnTo>
                    <a:pt x="74772" y="747723"/>
                  </a:lnTo>
                  <a:cubicBezTo>
                    <a:pt x="33477" y="747723"/>
                    <a:pt x="0" y="714246"/>
                    <a:pt x="0" y="672951"/>
                  </a:cubicBezTo>
                  <a:lnTo>
                    <a:pt x="0" y="74772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34600" tIns="34600" rIns="34600" bIns="346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000" dirty="0">
                  <a:solidFill>
                    <a:srgbClr val="000204"/>
                  </a:solidFill>
                  <a:cs typeface="B Titr" panose="00000700000000000000" pitchFamily="2" charset="-78"/>
                </a:rPr>
                <a:t>پیشرفته</a:t>
              </a:r>
              <a:endParaRPr lang="en-US" sz="2000" dirty="0">
                <a:solidFill>
                  <a:srgbClr val="000204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21335599">
              <a:off x="8393197" y="3231425"/>
              <a:ext cx="684080" cy="157343"/>
            </a:xfrm>
            <a:custGeom>
              <a:avLst/>
              <a:gdLst>
                <a:gd name="connsiteX0" fmla="*/ 0 w 760684"/>
                <a:gd name="connsiteY0" fmla="*/ 23004 h 46009"/>
                <a:gd name="connsiteX1" fmla="*/ 760684 w 760684"/>
                <a:gd name="connsiteY1" fmla="*/ 23004 h 4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60684" h="46009">
                  <a:moveTo>
                    <a:pt x="0" y="23004"/>
                  </a:moveTo>
                  <a:lnTo>
                    <a:pt x="760684" y="23004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74024" tIns="3987" rIns="374025" bIns="3987" numCol="1" spcCol="1270" anchor="ctr" anchorCtr="0">
              <a:noAutofit/>
            </a:bodyPr>
            <a:lstStyle/>
            <a:p>
              <a:pPr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9081980" y="2952095"/>
              <a:ext cx="1864257" cy="522459"/>
            </a:xfrm>
            <a:custGeom>
              <a:avLst/>
              <a:gdLst>
                <a:gd name="connsiteX0" fmla="*/ 0 w 1864257"/>
                <a:gd name="connsiteY0" fmla="*/ 52246 h 522459"/>
                <a:gd name="connsiteX1" fmla="*/ 52246 w 1864257"/>
                <a:gd name="connsiteY1" fmla="*/ 0 h 522459"/>
                <a:gd name="connsiteX2" fmla="*/ 1812011 w 1864257"/>
                <a:gd name="connsiteY2" fmla="*/ 0 h 522459"/>
                <a:gd name="connsiteX3" fmla="*/ 1864257 w 1864257"/>
                <a:gd name="connsiteY3" fmla="*/ 52246 h 522459"/>
                <a:gd name="connsiteX4" fmla="*/ 1864257 w 1864257"/>
                <a:gd name="connsiteY4" fmla="*/ 470213 h 522459"/>
                <a:gd name="connsiteX5" fmla="*/ 1812011 w 1864257"/>
                <a:gd name="connsiteY5" fmla="*/ 522459 h 522459"/>
                <a:gd name="connsiteX6" fmla="*/ 52246 w 1864257"/>
                <a:gd name="connsiteY6" fmla="*/ 522459 h 522459"/>
                <a:gd name="connsiteX7" fmla="*/ 0 w 1864257"/>
                <a:gd name="connsiteY7" fmla="*/ 470213 h 522459"/>
                <a:gd name="connsiteX8" fmla="*/ 0 w 1864257"/>
                <a:gd name="connsiteY8" fmla="*/ 52246 h 522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4257" h="522459">
                  <a:moveTo>
                    <a:pt x="0" y="52246"/>
                  </a:moveTo>
                  <a:cubicBezTo>
                    <a:pt x="0" y="23391"/>
                    <a:pt x="23391" y="0"/>
                    <a:pt x="52246" y="0"/>
                  </a:cubicBezTo>
                  <a:lnTo>
                    <a:pt x="1812011" y="0"/>
                  </a:lnTo>
                  <a:cubicBezTo>
                    <a:pt x="1840866" y="0"/>
                    <a:pt x="1864257" y="23391"/>
                    <a:pt x="1864257" y="52246"/>
                  </a:cubicBezTo>
                  <a:lnTo>
                    <a:pt x="1864257" y="470213"/>
                  </a:lnTo>
                  <a:cubicBezTo>
                    <a:pt x="1864257" y="499068"/>
                    <a:pt x="1840866" y="522459"/>
                    <a:pt x="1812011" y="522459"/>
                  </a:cubicBezTo>
                  <a:lnTo>
                    <a:pt x="52246" y="522459"/>
                  </a:lnTo>
                  <a:cubicBezTo>
                    <a:pt x="23391" y="522459"/>
                    <a:pt x="0" y="499068"/>
                    <a:pt x="0" y="470213"/>
                  </a:cubicBezTo>
                  <a:lnTo>
                    <a:pt x="0" y="52246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28002" tIns="28002" rIns="28002" bIns="28002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dirty="0">
                  <a:solidFill>
                    <a:srgbClr val="000204"/>
                  </a:solidFill>
                  <a:latin typeface="2  Nazanin"/>
                  <a:cs typeface="B Titr" panose="00000700000000000000" pitchFamily="2" charset="-78"/>
                </a:rPr>
                <a:t>عملگرهای بولین</a:t>
              </a:r>
              <a:endParaRPr lang="en-US" dirty="0">
                <a:solidFill>
                  <a:srgbClr val="000204"/>
                </a:solidFill>
                <a:latin typeface="2  Nazanin"/>
                <a:cs typeface="B Titr" panose="00000700000000000000" pitchFamily="2" charset="-78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15665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5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15665" cy="5060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78806" y="1043188"/>
            <a:ext cx="5731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b="1" dirty="0" smtClean="0">
                <a:solidFill>
                  <a:srgbClr val="000204"/>
                </a:solidFill>
                <a:cs typeface="B Titr" panose="00000700000000000000" pitchFamily="2" charset="-78"/>
              </a:rPr>
              <a:t>جستجوی ساده </a:t>
            </a:r>
            <a:endParaRPr lang="en-US" sz="4000" b="1" dirty="0">
              <a:solidFill>
                <a:srgbClr val="000204"/>
              </a:solidFill>
              <a:cs typeface="B Titr" panose="00000700000000000000" pitchFamily="2" charset="-78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022" y="2938785"/>
            <a:ext cx="5009882" cy="276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83988"/>
      </p:ext>
    </p:extLst>
  </p:cSld>
  <p:clrMapOvr>
    <a:masterClrMapping/>
  </p:clrMapOvr>
</p:sld>
</file>

<file path=ppt/theme/theme1.xml><?xml version="1.0" encoding="utf-8"?>
<a:theme xmlns:a="http://schemas.openxmlformats.org/drawingml/2006/main" name="1_Feathered">
  <a:themeElements>
    <a:clrScheme name="Custom 4">
      <a:dk1>
        <a:srgbClr val="8FC9F4"/>
      </a:dk1>
      <a:lt1>
        <a:srgbClr val="8FC9F4"/>
      </a:lt1>
      <a:dk2>
        <a:srgbClr val="8FC9F4"/>
      </a:dk2>
      <a:lt2>
        <a:srgbClr val="FFFFFF"/>
      </a:lt2>
      <a:accent1>
        <a:srgbClr val="8FC9F4"/>
      </a:accent1>
      <a:accent2>
        <a:srgbClr val="1480D1"/>
      </a:accent2>
      <a:accent3>
        <a:srgbClr val="1480D1"/>
      </a:accent3>
      <a:accent4>
        <a:srgbClr val="FFFFFF"/>
      </a:accent4>
      <a:accent5>
        <a:srgbClr val="45A5ED"/>
      </a:accent5>
      <a:accent6>
        <a:srgbClr val="5982DB"/>
      </a:accent6>
      <a:hlink>
        <a:srgbClr val="0066FF"/>
      </a:hlink>
      <a:folHlink>
        <a:srgbClr val="CCE0FF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</TotalTime>
  <Words>507</Words>
  <Application>Microsoft Office PowerPoint</Application>
  <PresentationFormat>On-screen Show (4:3)</PresentationFormat>
  <Paragraphs>104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4" baseType="lpstr">
      <vt:lpstr>2  Nazanin</vt:lpstr>
      <vt:lpstr>2  Titr</vt:lpstr>
      <vt:lpstr>Arial</vt:lpstr>
      <vt:lpstr>Arial Black</vt:lpstr>
      <vt:lpstr>B Nazanin</vt:lpstr>
      <vt:lpstr>B Titr</vt:lpstr>
      <vt:lpstr>Calibri</vt:lpstr>
      <vt:lpstr>Calibri Light</vt:lpstr>
      <vt:lpstr>Century Schoolbook</vt:lpstr>
      <vt:lpstr>Corbel</vt:lpstr>
      <vt:lpstr>Times New Roman</vt:lpstr>
      <vt:lpstr>Wingdings</vt:lpstr>
      <vt:lpstr>1_Feathered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62</cp:revision>
  <dcterms:created xsi:type="dcterms:W3CDTF">2024-02-01T19:13:20Z</dcterms:created>
  <dcterms:modified xsi:type="dcterms:W3CDTF">2024-02-16T19:06:36Z</dcterms:modified>
</cp:coreProperties>
</file>