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7" d="100"/>
          <a:sy n="147" d="100"/>
        </p:scale>
        <p:origin x="16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1130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3657600" cy="3657600"/>
          </a:xfrm>
          <a:prstGeom prst="ellipse">
            <a:avLst/>
          </a:prstGeom>
          <a:solidFill>
            <a:srgbClr val="0D7377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0" y="3200400"/>
            <a:ext cx="3200400" cy="3200400"/>
          </a:xfrm>
          <a:prstGeom prst="ellipse">
            <a:avLst/>
          </a:prstGeom>
          <a:solidFill>
            <a:srgbClr val="14A3A8">
              <a:alpha val="25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520" y="457200"/>
            <a:ext cx="822960" cy="822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17320"/>
            <a:ext cx="8046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آشنایی با خدمات کتابخانه،</a:t>
            </a:r>
            <a:endParaRPr lang="en-US" sz="2600" dirty="0">
              <a:cs typeface="2  Zar" panose="00000400000000000000" pitchFamily="2" charset="-78"/>
            </a:endParaRPr>
          </a:p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کتابخانه دیجیتال و منابع علمی دانشگاه</a:t>
            </a:r>
            <a:endParaRPr lang="en-US" sz="2600" dirty="0">
              <a:cs typeface="2  Zar" panose="00000400000000000000" pitchFamily="2" charset="-78"/>
            </a:endParaRPr>
          </a:p>
        </p:txBody>
      </p:sp>
      <p:sp>
        <p:nvSpPr>
          <p:cNvPr id="6" name="Shape 3"/>
          <p:cNvSpPr/>
          <p:nvPr/>
        </p:nvSpPr>
        <p:spPr>
          <a:xfrm>
            <a:off x="3200400" y="2834640"/>
            <a:ext cx="2743200" cy="54864"/>
          </a:xfrm>
          <a:prstGeom prst="rect">
            <a:avLst/>
          </a:prstGeom>
          <a:solidFill>
            <a:srgbClr val="14A3A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48640" y="30632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ویژه کارکنان بدو</a:t>
            </a:r>
            <a:r>
              <a:rPr lang="fa-IR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 </a:t>
            </a:r>
            <a:r>
              <a:rPr lang="en-US" sz="18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ورود</a:t>
            </a:r>
            <a:r>
              <a:rPr lang="fa-IR" sz="18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 و استخدام</a:t>
            </a:r>
            <a:endParaRPr lang="en-US" sz="1800" dirty="0">
              <a:cs typeface="2  Zar" panose="00000400000000000000" pitchFamily="2" charset="-78"/>
            </a:endParaRPr>
          </a:p>
        </p:txBody>
      </p:sp>
      <p:sp>
        <p:nvSpPr>
          <p:cNvPr id="8" name="Text 5"/>
          <p:cNvSpPr/>
          <p:nvPr/>
        </p:nvSpPr>
        <p:spPr>
          <a:xfrm>
            <a:off x="548640" y="361188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E8EDED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مرکز آموزشی درمانی شهید بهشتی اصفهان</a:t>
            </a:r>
            <a:endParaRPr lang="en-US" sz="1500" dirty="0">
              <a:cs typeface="2  Zar" panose="00000400000000000000" pitchFamily="2" charset="-78"/>
            </a:endParaRPr>
          </a:p>
        </p:txBody>
      </p:sp>
      <p:sp>
        <p:nvSpPr>
          <p:cNvPr id="9" name="Text 6"/>
          <p:cNvSpPr/>
          <p:nvPr/>
        </p:nvSpPr>
        <p:spPr>
          <a:xfrm>
            <a:off x="548640" y="4069080"/>
            <a:ext cx="8046720" cy="5095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14A3A8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مدرس</a:t>
            </a:r>
            <a:r>
              <a:rPr lang="fa-IR" sz="1400" dirty="0">
                <a:solidFill>
                  <a:srgbClr val="14A3A8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: </a:t>
            </a:r>
            <a:r>
              <a:rPr lang="en-US" sz="1400" dirty="0">
                <a:solidFill>
                  <a:srgbClr val="14A3A8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سرکار خانم ثریا جلالی  |  کتابدار بالینی</a:t>
            </a:r>
            <a:endParaRPr lang="en-US" sz="1400" dirty="0">
              <a:cs typeface="2  Zar" panose="000004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2296"/>
            <a:ext cx="9144000" cy="585216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79" y="164592"/>
            <a:ext cx="852499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10. 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 ویژگی‌های یک جستجوی خوب</a:t>
            </a:r>
            <a:endParaRPr lang="en-US" sz="2000" dirty="0">
              <a:cs typeface="2  Zar" panose="00000400000000000000" pitchFamily="2" charset="-78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۱۰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914400" y="1051560"/>
            <a:ext cx="731520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24712"/>
            <a:ext cx="320040" cy="320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97280" y="1051560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سؤال مشخص دارد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14400" y="1618488"/>
            <a:ext cx="731520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691640"/>
            <a:ext cx="320040" cy="3200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097280" y="1618488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مفاهیم اصلی را مشخص کرده است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914400" y="2185416"/>
            <a:ext cx="731520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2258568"/>
            <a:ext cx="320040" cy="32004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97280" y="2185416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از مترادف‌ها استفاده می‌کند</a:t>
            </a:r>
            <a:endParaRPr lang="en-US" sz="1500" dirty="0"/>
          </a:p>
        </p:txBody>
      </p:sp>
      <p:sp>
        <p:nvSpPr>
          <p:cNvPr id="16" name="Shape 11"/>
          <p:cNvSpPr/>
          <p:nvPr/>
        </p:nvSpPr>
        <p:spPr>
          <a:xfrm>
            <a:off x="914400" y="2752344"/>
            <a:ext cx="731520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2825496"/>
            <a:ext cx="320040" cy="32004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097280" y="2752344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از Boolean operators استفاده می‌کند</a:t>
            </a:r>
            <a:endParaRPr lang="en-US" sz="1500" dirty="0"/>
          </a:p>
        </p:txBody>
      </p:sp>
      <p:sp>
        <p:nvSpPr>
          <p:cNvPr id="19" name="Shape 13"/>
          <p:cNvSpPr/>
          <p:nvPr/>
        </p:nvSpPr>
        <p:spPr>
          <a:xfrm>
            <a:off x="914400" y="3319272"/>
            <a:ext cx="731520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3392424"/>
            <a:ext cx="320040" cy="32004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097280" y="3319272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در پایگاه مناسب انجام می‌شود</a:t>
            </a:r>
            <a:endParaRPr lang="en-US" sz="1500" dirty="0"/>
          </a:p>
        </p:txBody>
      </p:sp>
      <p:sp>
        <p:nvSpPr>
          <p:cNvPr id="22" name="Shape 15"/>
          <p:cNvSpPr/>
          <p:nvPr/>
        </p:nvSpPr>
        <p:spPr>
          <a:xfrm>
            <a:off x="914400" y="3886200"/>
            <a:ext cx="731520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3959352"/>
            <a:ext cx="320040" cy="32004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1097280" y="3886200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نتایج را بر اساس نوع مطالعه و تاریخ بررسی می‌کند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16732"/>
            <a:ext cx="8458200" cy="6330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11. 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چگونه مقاله معتبر را تشخیص دهیم؟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۱۱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65760" y="91440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i="1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صرف وجود مقاله در اینترنت به معنی معتبر بودن آن نیست.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65760" y="1371600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02920" y="150876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02920" y="15087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005840" y="137160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مقاله کجا منتشر شده؟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709160" y="1371600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846320" y="150876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846320" y="15087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349240" y="137160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مجله معتبر است؟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65760" y="2103120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02920" y="224028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02920" y="22402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210312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مقاله Peer Reviewed است؟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709160" y="2103120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846320" y="224028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846320" y="22402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349240" y="210312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نویسندگان چه کسانی هستند؟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365760" y="2834640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502920" y="297180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02920" y="2971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5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005840" y="283464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تاریخ انتشار چه زمانی است؟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4709160" y="2834640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846320" y="297180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846320" y="2971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6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5349240" y="283464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نوع مطالعه چیست؟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365760" y="3566160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502920" y="370332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502920" y="37033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7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1005840" y="356616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آیا به منابع معتبر استناد کرده؟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4709160" y="3566160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4846320" y="370332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4846320" y="37033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8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5349240" y="356616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آیا تضاد منافع اعلام شده است؟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97277"/>
            <a:ext cx="8321040" cy="5702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12. 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سلسله</a:t>
            </a: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‌</a:t>
            </a:r>
            <a:r>
              <a:rPr lang="en-US" sz="2000" b="1" dirty="0" err="1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مراتب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شواهد (Hierarchy of Evidence)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۱۲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960120"/>
            <a:ext cx="7772400" cy="411480"/>
          </a:xfrm>
          <a:prstGeom prst="roundRect">
            <a:avLst>
              <a:gd name="adj" fmla="val 13333"/>
            </a:avLst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85800" y="96012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Systematic Review / Meta-analysis  (بالاترین)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005840" y="1435608"/>
            <a:ext cx="7132320" cy="411480"/>
          </a:xfrm>
          <a:prstGeom prst="roundRect">
            <a:avLst>
              <a:gd name="adj" fmla="val 13333"/>
            </a:avLst>
          </a:prstGeom>
          <a:solidFill>
            <a:srgbClr val="148A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05840" y="1435608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Randomized Controlled Trial (RCT)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1325880" y="1911096"/>
            <a:ext cx="6492240" cy="411480"/>
          </a:xfrm>
          <a:prstGeom prst="roundRect">
            <a:avLst>
              <a:gd name="adj" fmla="val 13333"/>
            </a:avLst>
          </a:prstGeom>
          <a:solidFill>
            <a:srgbClr val="1A9FA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325880" y="1911096"/>
            <a:ext cx="6492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Cohort Study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1645920" y="2386584"/>
            <a:ext cx="5852160" cy="411480"/>
          </a:xfrm>
          <a:prstGeom prst="roundRect">
            <a:avLst>
              <a:gd name="adj" fmla="val 13333"/>
            </a:avLst>
          </a:prstGeom>
          <a:solidFill>
            <a:srgbClr val="22B5B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645920" y="2386584"/>
            <a:ext cx="5852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Case-Control Study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965960" y="2862072"/>
            <a:ext cx="5212080" cy="411480"/>
          </a:xfrm>
          <a:prstGeom prst="roundRect">
            <a:avLst>
              <a:gd name="adj" fmla="val 13333"/>
            </a:avLst>
          </a:prstGeom>
          <a:solidFill>
            <a:srgbClr val="2DC8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965960" y="2862072"/>
            <a:ext cx="5212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Cross-sectional Study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2286000" y="3337560"/>
            <a:ext cx="4572000" cy="411480"/>
          </a:xfrm>
          <a:prstGeom prst="roundRect">
            <a:avLst>
              <a:gd name="adj" fmla="val 13333"/>
            </a:avLst>
          </a:prstGeom>
          <a:solidFill>
            <a:srgbClr val="45D4D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286000" y="333756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Case Report / Case Series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2606040" y="3813048"/>
            <a:ext cx="3931920" cy="411480"/>
          </a:xfrm>
          <a:prstGeom prst="roundRect">
            <a:avLst>
              <a:gd name="adj" fmla="val 13333"/>
            </a:avLst>
          </a:prstGeom>
          <a:solidFill>
            <a:srgbClr val="6BDE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606040" y="3813048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Expert Opinion  (پایین‌ترین)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65760" y="438912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کیفیت شواهد فقط با نوع مطالعه تعیین نمی‌شود؛ خطر سوگیری و تناسب با سؤال نیز مهم است.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46014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13. </a:t>
            </a:r>
            <a:r>
              <a:rPr lang="en-US" sz="2000" b="1" dirty="0" err="1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تفاوت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مقاله Review و Original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۱۳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0040" y="1005840"/>
            <a:ext cx="416052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20040" y="1005840"/>
            <a:ext cx="4160520" cy="502920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" y="1005840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Original Article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02920" y="169164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گزارش یک پژوهش جدید است.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" y="2148840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ساختار معمول: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2514600"/>
            <a:ext cx="3520440" cy="365760"/>
          </a:xfrm>
          <a:prstGeom prst="roundRect">
            <a:avLst>
              <a:gd name="adj" fmla="val 15000"/>
            </a:avLst>
          </a:prstGeom>
          <a:solidFill>
            <a:srgbClr val="F4F7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40080" y="251460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1. Introduction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971800"/>
            <a:ext cx="3520440" cy="365760"/>
          </a:xfrm>
          <a:prstGeom prst="roundRect">
            <a:avLst>
              <a:gd name="adj" fmla="val 15000"/>
            </a:avLst>
          </a:prstGeom>
          <a:solidFill>
            <a:srgbClr val="F4F7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40080" y="297180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2. Methods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3429000"/>
            <a:ext cx="3520440" cy="365760"/>
          </a:xfrm>
          <a:prstGeom prst="roundRect">
            <a:avLst>
              <a:gd name="adj" fmla="val 15000"/>
            </a:avLst>
          </a:prstGeom>
          <a:solidFill>
            <a:srgbClr val="F4F7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342900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3. Results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40080" y="3886200"/>
            <a:ext cx="3520440" cy="365760"/>
          </a:xfrm>
          <a:prstGeom prst="roundRect">
            <a:avLst>
              <a:gd name="adj" fmla="val 15000"/>
            </a:avLst>
          </a:prstGeom>
          <a:solidFill>
            <a:srgbClr val="F4F7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0080" y="388620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4. Discussion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663440" y="1005840"/>
            <a:ext cx="416052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663440" y="1005840"/>
            <a:ext cx="4160520" cy="50292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663440" y="1005840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Review Articles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4846320" y="1737360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0D7377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Review Article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846320" y="2057400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نتایج مطالعات قبلی را بررسی و جمع‌بندی می‌کند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46320" y="2651760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0D7377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Systematic Review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846320" y="2971800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با روش نظام‌مند، مطالعات را شناسایی و ارزیابی می‌کند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46320" y="3566160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0D7377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Meta-analysis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846320" y="3886200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نتایج کمی چند مطالعه را با روش آماری ترکیب می‌کند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68613"/>
            <a:ext cx="8321040" cy="4988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14. </a:t>
            </a:r>
            <a:r>
              <a:rPr lang="en-US" sz="2000" b="1" dirty="0" err="1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نقش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کتابدار بالینی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۱۴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65760" y="91440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کتابدار بالینی فقط مسئول امانت کتاب نیست. او در این مسیر همراه شماست: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371600" y="1371600"/>
            <a:ext cx="6400800" cy="347472"/>
          </a:xfrm>
          <a:prstGeom prst="roundRect">
            <a:avLst>
              <a:gd name="adj" fmla="val 15789"/>
            </a:avLst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371600" y="1371600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1.  سؤال بالینی / پژوهشی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371600" y="1755648"/>
            <a:ext cx="6400800" cy="347472"/>
          </a:xfrm>
          <a:prstGeom prst="roundRect">
            <a:avLst>
              <a:gd name="adj" fmla="val 15789"/>
            </a:avLst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371600" y="1755648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2.  تبدیل سؤال به مفاهیم جستجو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371600" y="2139696"/>
            <a:ext cx="6400800" cy="347472"/>
          </a:xfrm>
          <a:prstGeom prst="roundRect">
            <a:avLst>
              <a:gd name="adj" fmla="val 15789"/>
            </a:avLst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371600" y="2139696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3.  انتخاب پایگاه مناسب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1371600" y="2523744"/>
            <a:ext cx="6400800" cy="347472"/>
          </a:xfrm>
          <a:prstGeom prst="roundRect">
            <a:avLst>
              <a:gd name="adj" fmla="val 15789"/>
            </a:avLst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371600" y="2523744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4.  طراحی Search Strategy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1371600" y="2907792"/>
            <a:ext cx="6400800" cy="347472"/>
          </a:xfrm>
          <a:prstGeom prst="roundRect">
            <a:avLst>
              <a:gd name="adj" fmla="val 15789"/>
            </a:avLst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371600" y="2907792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5.  بازیابی منابع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1371600" y="3291840"/>
            <a:ext cx="6400800" cy="347472"/>
          </a:xfrm>
          <a:prstGeom prst="roundRect">
            <a:avLst>
              <a:gd name="adj" fmla="val 15789"/>
            </a:avLst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371600" y="3291840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6.  ارزیابی منابع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1371600" y="3675888"/>
            <a:ext cx="6400800" cy="347472"/>
          </a:xfrm>
          <a:prstGeom prst="roundRect">
            <a:avLst>
              <a:gd name="adj" fmla="val 15789"/>
            </a:avLst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371600" y="3675888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7.  دسترسی به متن کامل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1371600" y="4059936"/>
            <a:ext cx="6400800" cy="347472"/>
          </a:xfrm>
          <a:prstGeom prst="roundRect">
            <a:avLst>
              <a:gd name="adj" fmla="val 15789"/>
            </a:avLst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371600" y="4059936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8.  استفاده صحیح از شواهد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90791"/>
            <a:ext cx="8460146" cy="6407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15. 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هوش مصنوعی در آموزش و پژوهش پزشکی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797292"/>
            <a:ext cx="6858000" cy="3769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۱۵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960120"/>
            <a:ext cx="8412480" cy="640080"/>
          </a:xfrm>
          <a:prstGeom prst="roundRect">
            <a:avLst>
              <a:gd name="adj" fmla="val 11429"/>
            </a:avLst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1033272"/>
            <a:ext cx="80467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«هوش مصنوعی جایگزین جستجوی علمی نیست؛ دستیار جستجو و یادگیری است.»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20040" y="1783080"/>
            <a:ext cx="416052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20040" y="1783080"/>
            <a:ext cx="4160520" cy="457200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20040" y="1737361"/>
            <a:ext cx="4160520" cy="5648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در یادگیری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02919" y="2377440"/>
            <a:ext cx="3919923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توضیح مفاهیم پیچیده</a:t>
            </a:r>
            <a:endParaRPr lang="en-US" sz="1400" dirty="0"/>
          </a:p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خلاصه‌سازی متن</a:t>
            </a:r>
            <a:endParaRPr lang="en-US" sz="1400" dirty="0"/>
          </a:p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تولید سؤال آموزشی</a:t>
            </a:r>
            <a:endParaRPr lang="en-US" sz="1400" dirty="0"/>
          </a:p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ایجاد فلش‌کارت</a:t>
            </a:r>
            <a:endParaRPr lang="en-US" sz="1400" dirty="0"/>
          </a:p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مقایسه مفاهیم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663440" y="1783079"/>
            <a:ext cx="4160520" cy="2743201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663440" y="1783080"/>
            <a:ext cx="4160520" cy="45720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663440" y="1783080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در پژوهش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846320" y="2377440"/>
            <a:ext cx="39319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کمک به ایده‌پردازی</a:t>
            </a:r>
            <a:endParaRPr lang="en-US" sz="1400" dirty="0"/>
          </a:p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ساخت سؤال پژوهشی</a:t>
            </a:r>
            <a:endParaRPr lang="en-US" sz="1400" dirty="0"/>
          </a:p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طراحی Search Strategy</a:t>
            </a:r>
            <a:endParaRPr lang="en-US" sz="1400" dirty="0"/>
          </a:p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خلاصه‌سازی مقالات</a:t>
            </a:r>
            <a:endParaRPr lang="en-US" sz="1400" dirty="0"/>
          </a:p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ویرایش زبانی مقاله</a:t>
            </a:r>
            <a:endParaRPr lang="en-US" sz="1400" dirty="0"/>
          </a:p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تحلیل و تفسیر اولیه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16. </a:t>
            </a:r>
            <a:r>
              <a:rPr lang="en-US" sz="2000" b="1" dirty="0" err="1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مراقب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خطاهای هوش مصنوعی باشیم!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۱۶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1005840"/>
            <a:ext cx="822960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078992"/>
            <a:ext cx="292608" cy="29260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97280" y="1005840"/>
            <a:ext cx="7406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اطلاعات نادرست تولید کند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457200" y="1508760"/>
            <a:ext cx="822960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581912"/>
            <a:ext cx="292608" cy="2926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097280" y="1508760"/>
            <a:ext cx="7406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Reference جعلی بسازد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457200" y="2011680"/>
            <a:ext cx="822960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084832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97280" y="2011680"/>
            <a:ext cx="7406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یک مقاله موجود را اشتباه توصیف کند</a:t>
            </a:r>
            <a:endParaRPr lang="en-US" sz="1500" dirty="0"/>
          </a:p>
        </p:txBody>
      </p:sp>
      <p:sp>
        <p:nvSpPr>
          <p:cNvPr id="16" name="Shape 11"/>
          <p:cNvSpPr/>
          <p:nvPr/>
        </p:nvSpPr>
        <p:spPr>
          <a:xfrm>
            <a:off x="457200" y="2514600"/>
            <a:ext cx="822960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587752"/>
            <a:ext cx="292608" cy="29260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097280" y="2514600"/>
            <a:ext cx="7406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اطلاعات قدیمی ارائه دهد</a:t>
            </a:r>
            <a:endParaRPr lang="en-US" sz="1500" dirty="0"/>
          </a:p>
        </p:txBody>
      </p:sp>
      <p:sp>
        <p:nvSpPr>
          <p:cNvPr id="19" name="Shape 13"/>
          <p:cNvSpPr/>
          <p:nvPr/>
        </p:nvSpPr>
        <p:spPr>
          <a:xfrm>
            <a:off x="457200" y="3017520"/>
            <a:ext cx="822960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3090672"/>
            <a:ext cx="292608" cy="29260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097280" y="3017520"/>
            <a:ext cx="7406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با اطمینان زیاد پاسخ اشتباه بدهد</a:t>
            </a:r>
            <a:endParaRPr lang="en-US" sz="1500" dirty="0"/>
          </a:p>
        </p:txBody>
      </p:sp>
      <p:sp>
        <p:nvSpPr>
          <p:cNvPr id="22" name="Shape 15"/>
          <p:cNvSpPr/>
          <p:nvPr/>
        </p:nvSpPr>
        <p:spPr>
          <a:xfrm>
            <a:off x="457200" y="3657600"/>
            <a:ext cx="8229600" cy="914400"/>
          </a:xfrm>
          <a:prstGeom prst="roundRect">
            <a:avLst>
              <a:gd name="adj" fmla="val 8000"/>
            </a:avLst>
          </a:prstGeom>
          <a:solidFill>
            <a:srgbClr val="FEF3C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16"/>
          <p:cNvSpPr/>
          <p:nvPr/>
        </p:nvSpPr>
        <p:spPr>
          <a:xfrm>
            <a:off x="640080" y="3749040"/>
            <a:ext cx="7863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قانون طلایی: هر اطلاعات مهم علمی تولیدشده توسط AI باید با منبع اصلی بررسی شود.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AI → برای کمک    |    منابع علمی → برای اثبات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77820"/>
            <a:ext cx="9144000" cy="562259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77821"/>
            <a:ext cx="8412480" cy="6536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rtl="1"/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17. </a:t>
            </a:r>
            <a:r>
              <a:rPr lang="en-US" sz="2000" b="1" dirty="0" err="1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اطلاعات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 شخصی و محرمانه</a:t>
            </a:r>
            <a:endParaRPr lang="en-US" sz="2000" dirty="0">
              <a:cs typeface="2  Zar" panose="00000400000000000000" pitchFamily="2" charset="-78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۱۷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005840"/>
            <a:ext cx="841248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109728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کارکنان نباید اطلاعات شناسایی‌کننده بیمار را بدون مجوز در ابزارهای عمومی هوش مصنوعی وارد کنند.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65760" y="2148840"/>
            <a:ext cx="20116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2331720"/>
            <a:ext cx="292608" cy="29260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22960" y="2148840"/>
            <a:ext cx="1417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نام بیمار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2514600" y="2148840"/>
            <a:ext cx="20116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760" y="2331720"/>
            <a:ext cx="292608" cy="29260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971800" y="2148840"/>
            <a:ext cx="1417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شماره پرونده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4663440" y="2148840"/>
            <a:ext cx="20116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2331720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120640" y="2148840"/>
            <a:ext cx="1417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کد ملی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6812280" y="2148840"/>
            <a:ext cx="20116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2331720"/>
            <a:ext cx="292608" cy="29260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269480" y="2148840"/>
            <a:ext cx="1417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شماره تلفن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365760" y="2971800"/>
            <a:ext cx="20116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154680"/>
            <a:ext cx="292608" cy="29260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22960" y="2971800"/>
            <a:ext cx="1417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آدرس</a:t>
            </a:r>
            <a:endParaRPr lang="en-US" sz="1200" dirty="0"/>
          </a:p>
        </p:txBody>
      </p:sp>
      <p:sp>
        <p:nvSpPr>
          <p:cNvPr id="24" name="Shape 17"/>
          <p:cNvSpPr/>
          <p:nvPr/>
        </p:nvSpPr>
        <p:spPr>
          <a:xfrm>
            <a:off x="2514600" y="2971800"/>
            <a:ext cx="20116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760" y="3154680"/>
            <a:ext cx="292608" cy="29260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2971800" y="2971800"/>
            <a:ext cx="1417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تصاویر قابل شناسایی</a:t>
            </a:r>
            <a:endParaRPr lang="en-US" sz="1200" dirty="0"/>
          </a:p>
        </p:txBody>
      </p:sp>
      <p:sp>
        <p:nvSpPr>
          <p:cNvPr id="27" name="Shape 19"/>
          <p:cNvSpPr/>
          <p:nvPr/>
        </p:nvSpPr>
        <p:spPr>
          <a:xfrm>
            <a:off x="4663440" y="2971800"/>
            <a:ext cx="20116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3154680"/>
            <a:ext cx="292608" cy="292608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5120640" y="2971800"/>
            <a:ext cx="1417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اطلاعات محرمانه پزشکی</a:t>
            </a:r>
            <a:endParaRPr lang="en-US" sz="1200" dirty="0"/>
          </a:p>
        </p:txBody>
      </p:sp>
      <p:sp>
        <p:nvSpPr>
          <p:cNvPr id="30" name="Shape 21"/>
          <p:cNvSpPr/>
          <p:nvPr/>
        </p:nvSpPr>
        <p:spPr>
          <a:xfrm>
            <a:off x="365760" y="4023360"/>
            <a:ext cx="8412480" cy="594360"/>
          </a:xfrm>
          <a:prstGeom prst="roundRect">
            <a:avLst>
              <a:gd name="adj" fmla="val 12308"/>
            </a:avLst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2"/>
          <p:cNvSpPr/>
          <p:nvPr/>
        </p:nvSpPr>
        <p:spPr>
          <a:xfrm>
            <a:off x="548640" y="4023360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اصل مهم: حفظ محرمانگی بیمار، حتی هنگام استفاده از فناوری‌های نوین، الزامی است.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79" y="84306"/>
            <a:ext cx="8421235" cy="5832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18. 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تمرین عملی پیشنهادی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۱۸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960120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96012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موضوع: تأثیر فعالیت فیزیکی بر فشار خون سالمندان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1691640"/>
            <a:ext cx="411480" cy="411480"/>
          </a:xfrm>
          <a:prstGeom prst="ellipse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1691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۱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51560" y="164592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تقسیم موضوع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926080" y="1645920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Population: Older adults | Intervention: Physical activity | Outcome: Blood pressure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2258568"/>
            <a:ext cx="411480" cy="411480"/>
          </a:xfrm>
          <a:prstGeom prst="ellipse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7200" y="225856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۲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51560" y="2212848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مترادف‌ها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926080" y="2212848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Older adults OR Elderly OR Aged  •  Physical activity OR Exercise  •  Blood pressure OR Hypertension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57200" y="2825496"/>
            <a:ext cx="411480" cy="411480"/>
          </a:xfrm>
          <a:prstGeom prst="ellipse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57200" y="2825496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۳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51560" y="2779776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ترکیب با AND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926080" y="2779776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هر سه مفهوم را با AND ترکیب کنید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57200" y="3392424"/>
            <a:ext cx="411480" cy="411480"/>
          </a:xfrm>
          <a:prstGeom prst="ellipse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57200" y="3392424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۴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051560" y="3346704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بررسی نتایج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2926080" y="3346704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یک مقاله مرتبط پیدا کنید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57200" y="3959352"/>
            <a:ext cx="411480" cy="411480"/>
          </a:xfrm>
          <a:prstGeom prst="ellipse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57200" y="395935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۵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051560" y="3913632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استخراج اطلاعات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2926080" y="3913632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عنوان، نویسندگان، سال انتشار و نوع مطالعه را مشخص کنید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اگر یک سؤال علمی داشتم، چه کار کنم؟</a:t>
            </a:r>
            <a:endParaRPr lang="en-US" sz="2000" dirty="0">
              <a:cs typeface="2  Zar" panose="00000400000000000000" pitchFamily="2" charset="-78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59" y="4828032"/>
            <a:ext cx="6968895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775643" y="4828032"/>
            <a:ext cx="1002597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۱۹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051560"/>
            <a:ext cx="4160520" cy="612648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02920" y="118872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02920" y="11887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05840" y="105156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سؤال خود را مشخص کن</a:t>
            </a:r>
            <a:endParaRPr lang="en-US" sz="1400" dirty="0">
              <a:cs typeface="2  Zar" panose="00000400000000000000" pitchFamily="2" charset="-78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65760" y="1856232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502920" y="196596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02920" y="1965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05840" y="1828800"/>
            <a:ext cx="3520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کلیدواژه‌ها را استخراج کن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65760" y="2606040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502920" y="274320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02920" y="27432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005840" y="260604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مترادف‌ها را پیدا کن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65760" y="3383280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502920" y="352044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02920" y="35204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005840" y="3383280"/>
            <a:ext cx="338328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پایگاه مناسب را انتخاب کن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754880" y="1051560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892040" y="118872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892040" y="11887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5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394959" y="1051560"/>
            <a:ext cx="34636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جستجو را انجام بده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754880" y="1828800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892040" y="196596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892040" y="1965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6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257800" y="1828800"/>
            <a:ext cx="360085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نتایج را ارزیابی کن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4754880" y="2606040"/>
            <a:ext cx="4160520" cy="530352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892040" y="274320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892040" y="27432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7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394960" y="260604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متن کامل را دریافت کن</a:t>
            </a:r>
            <a:endParaRPr lang="en-US" sz="1400" dirty="0">
              <a:cs typeface="2  Zar" panose="00000400000000000000" pitchFamily="2" charset="-78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4754880" y="3383280"/>
            <a:ext cx="41605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4892040" y="3520440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4892040" y="35204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8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5394960" y="3383280"/>
            <a:ext cx="338328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منبع اصلی را مطالعه و استناد کن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1. 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 اهداف آموزشی کارگاه</a:t>
            </a:r>
            <a:endParaRPr lang="en-US" sz="2000" dirty="0">
              <a:cs typeface="2  Zar" panose="00000400000000000000" pitchFamily="2" charset="-78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۲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0040" y="960120"/>
            <a:ext cx="4114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20040" y="960120"/>
            <a:ext cx="91440" cy="640080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48640" y="960120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با خدمات و امکانات کتابخانه پزشکی آشنا شوند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0040" y="1673352"/>
            <a:ext cx="4114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20040" y="1673352"/>
            <a:ext cx="91440" cy="640080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48640" y="1673352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منابع علمی معتبر را از منابع نامعتبر تشخیص دهند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20040" y="2386584"/>
            <a:ext cx="4114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20040" y="2386584"/>
            <a:ext cx="91440" cy="640080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48640" y="2386584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به کتاب‌ها، مجلات و منابع الکترونیک دسترسی پیدا کنند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20040" y="3099816"/>
            <a:ext cx="4114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20040" y="3099816"/>
            <a:ext cx="91440" cy="640080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48640" y="3099816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از کتابخانه دیجیتال دانشگاه برای دسترسی به منابع علمی استفاده کنند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20040" y="3813048"/>
            <a:ext cx="4114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320040" y="3813048"/>
            <a:ext cx="91440" cy="640080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48640" y="3813048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یک جستجوی ساده و مؤثر در منابع علمی انجام دهند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709160" y="960120"/>
            <a:ext cx="4114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709160" y="960120"/>
            <a:ext cx="91440" cy="640080"/>
          </a:xfrm>
          <a:prstGeom prst="rect">
            <a:avLst/>
          </a:prstGeom>
          <a:solidFill>
            <a:srgbClr val="14A3A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937760" y="960120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تفاوت Google، Google Scholar و پایگاه‌های تخصصی را درک کنند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709160" y="1673352"/>
            <a:ext cx="4114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709160" y="1673352"/>
            <a:ext cx="91440" cy="640080"/>
          </a:xfrm>
          <a:prstGeom prst="rect">
            <a:avLst/>
          </a:prstGeom>
          <a:solidFill>
            <a:srgbClr val="14A3A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937760" y="1673352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منابع مناسب برای آموزش، مطالعه و پژوهش را انتخاب کنند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709160" y="2386584"/>
            <a:ext cx="4114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709160" y="2386584"/>
            <a:ext cx="91440" cy="640080"/>
          </a:xfrm>
          <a:prstGeom prst="rect">
            <a:avLst/>
          </a:prstGeom>
          <a:solidFill>
            <a:srgbClr val="14A3A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937760" y="2386584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با مفهوم کلیدواژه، عملگرهای AND / OR / NOT آشنا شوند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4709160" y="3099816"/>
            <a:ext cx="4114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709160" y="3099816"/>
            <a:ext cx="91440" cy="640080"/>
          </a:xfrm>
          <a:prstGeom prst="rect">
            <a:avLst/>
          </a:prstGeom>
          <a:solidFill>
            <a:srgbClr val="14A3A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937760" y="3099816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با کاربردها و محدودیت‌های هوش مصنوعی آشنا شوند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4709160" y="3813048"/>
            <a:ext cx="411480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4709160" y="3813048"/>
            <a:ext cx="91440" cy="640080"/>
          </a:xfrm>
          <a:prstGeom prst="rect">
            <a:avLst/>
          </a:prstGeom>
          <a:solidFill>
            <a:srgbClr val="14A3A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4937760" y="3813048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برای دریافت کمک، از کتابدار بالینی استفاده کنند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F2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3657600" cy="3657600"/>
          </a:xfrm>
          <a:prstGeom prst="ellipse">
            <a:avLst/>
          </a:prstGeom>
          <a:solidFill>
            <a:srgbClr val="0D7377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0" y="3200400"/>
            <a:ext cx="3200400" cy="3200400"/>
          </a:xfrm>
          <a:prstGeom prst="ellipse">
            <a:avLst/>
          </a:prstGeom>
          <a:solidFill>
            <a:srgbClr val="14A3A8">
              <a:alpha val="2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8118282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در عصر انفجار اطلاعات،</a:t>
            </a:r>
            <a:endParaRPr lang="en-US" sz="2000" dirty="0">
              <a:cs typeface="2  Yekan" panose="00000400000000000000" pitchFamily="2" charset="-78"/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مهارت اصلی فقط دانستن نیست؛</a:t>
            </a:r>
            <a:endParaRPr lang="en-US" sz="2000" dirty="0">
              <a:cs typeface="2  Yekan" panose="00000400000000000000" pitchFamily="2" charset="-78"/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دانستنِ این است که اطلاعات معتبر را</a:t>
            </a:r>
            <a:endParaRPr lang="en-US" sz="2000" dirty="0">
              <a:cs typeface="2  Yekan" panose="00000400000000000000" pitchFamily="2" charset="-78"/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کجا و چگونه </a:t>
            </a:r>
            <a:r>
              <a:rPr lang="en-US" sz="2000" dirty="0" err="1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پیدا</a:t>
            </a:r>
            <a:r>
              <a:rPr lang="en-US" sz="2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کنیم</a:t>
            </a:r>
            <a:r>
              <a:rPr lang="fa-IR" sz="2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...</a:t>
            </a:r>
            <a:endParaRPr lang="en-US" sz="2000" dirty="0">
              <a:cs typeface="2  Yekan" panose="00000400000000000000" pitchFamily="2" charset="-78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200400" y="2743200"/>
            <a:ext cx="2743200" cy="54864"/>
          </a:xfrm>
          <a:prstGeom prst="rect">
            <a:avLst/>
          </a:prstGeom>
          <a:solidFill>
            <a:srgbClr val="14A3A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3017520"/>
            <a:ext cx="8046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6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کتابدار بالینی در کنار شماست</a:t>
            </a:r>
            <a:endParaRPr lang="en-US" sz="1600" dirty="0">
              <a:cs typeface="2  Yekan" panose="00000400000000000000" pitchFamily="2" charset="-78"/>
            </a:endParaRPr>
          </a:p>
          <a:p>
            <a:pPr marL="0" indent="0" algn="ctr" rtl="1">
              <a:buNone/>
            </a:pPr>
            <a:r>
              <a:rPr lang="en-US" sz="16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تا مسیر دسترسی به اطلاعات </a:t>
            </a:r>
            <a:r>
              <a:rPr lang="en-US" sz="1600" dirty="0" err="1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معتبر</a:t>
            </a:r>
            <a:r>
              <a:rPr lang="en-US" sz="16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 </a:t>
            </a:r>
            <a:r>
              <a:rPr lang="en-US" sz="1600" dirty="0" err="1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را</a:t>
            </a:r>
            <a:endParaRPr lang="fa-IR" sz="1600" dirty="0">
              <a:cs typeface="2  Yekan" panose="00000400000000000000" pitchFamily="2" charset="-78"/>
            </a:endParaRPr>
          </a:p>
          <a:p>
            <a:pPr marL="0" indent="0" algn="ctr" rtl="1">
              <a:buNone/>
            </a:pPr>
            <a:r>
              <a:rPr lang="en-US" sz="1600" dirty="0" err="1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کوتاه‌تر</a:t>
            </a:r>
            <a:r>
              <a:rPr lang="en-US" sz="16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، دقیق‌تر و </a:t>
            </a:r>
            <a:r>
              <a:rPr lang="en-US" sz="1600" dirty="0" err="1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علمی‌تر</a:t>
            </a:r>
            <a:r>
              <a:rPr lang="en-US" sz="16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 </a:t>
            </a:r>
            <a:r>
              <a:rPr lang="en-US" sz="1600" dirty="0" err="1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کند</a:t>
            </a:r>
            <a:r>
              <a:rPr lang="fa-IR" sz="16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2  Yekan" panose="00000400000000000000" pitchFamily="2" charset="-78"/>
              </a:rPr>
              <a:t>.</a:t>
            </a:r>
            <a:endParaRPr lang="en-US" sz="1600" dirty="0">
              <a:cs typeface="2  Yekan" panose="00000400000000000000" pitchFamily="2" charset="-78"/>
            </a:endParaRPr>
          </a:p>
        </p:txBody>
      </p:sp>
      <p:sp>
        <p:nvSpPr>
          <p:cNvPr id="7" name="Text 5"/>
          <p:cNvSpPr/>
          <p:nvPr/>
        </p:nvSpPr>
        <p:spPr>
          <a:xfrm>
            <a:off x="548640" y="42976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14A3A8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اگر پیدا نکردید </a:t>
            </a:r>
            <a:r>
              <a:rPr lang="fa-IR" sz="1400" dirty="0">
                <a:solidFill>
                  <a:srgbClr val="14A3A8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 </a:t>
            </a:r>
            <a:r>
              <a:rPr lang="en-US" sz="1400" dirty="0">
                <a:solidFill>
                  <a:srgbClr val="14A3A8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← </a:t>
            </a:r>
            <a:r>
              <a:rPr lang="fa-IR" sz="1400" dirty="0">
                <a:solidFill>
                  <a:srgbClr val="14A3A8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  </a:t>
            </a:r>
            <a:r>
              <a:rPr lang="en-US" sz="1400" dirty="0" err="1">
                <a:solidFill>
                  <a:srgbClr val="14A3A8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از</a:t>
            </a:r>
            <a:r>
              <a:rPr lang="en-US" sz="1400" dirty="0">
                <a:solidFill>
                  <a:srgbClr val="14A3A8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 کتابدار بالینی کمک بگیرید  🌱</a:t>
            </a:r>
            <a:endParaRPr lang="en-US" sz="1400" dirty="0">
              <a:cs typeface="2  Zar" panose="00000400000000000000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2. </a:t>
            </a:r>
            <a:r>
              <a:rPr lang="en-US" sz="2000" b="1" dirty="0" err="1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چرا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 سواد اطلاعاتی برای کارکنان سلامت؟</a:t>
            </a:r>
            <a:endParaRPr lang="en-US" sz="2000" dirty="0">
              <a:cs typeface="2  Zar" panose="00000400000000000000" pitchFamily="2" charset="-78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۳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005840"/>
            <a:ext cx="841248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109728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حجم اطلاعات پزشکی به‌سرعت در حال افزایش است. مسئله فقط پیدا کردن اطلاعات نیست؛ باید اطلاعات درست را، از منبع درست، در زمان مناسب پیدا کنیم.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65760" y="2103120"/>
            <a:ext cx="2743200" cy="246888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65760" y="2103120"/>
            <a:ext cx="2743200" cy="457200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65760" y="210312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در آموزش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2920" y="2697480"/>
            <a:ext cx="2468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مطالعه بیماری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یادگیری روش تشخیصی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مرور دارو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آمادگی آزمون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مقالات جدید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246120" y="2103120"/>
            <a:ext cx="2743200" cy="246888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246120" y="2103120"/>
            <a:ext cx="2743200" cy="457200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246120" y="210312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در پژوهش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383280" y="2697480"/>
            <a:ext cx="2468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مقاله مرتبط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پیشینه پژوهش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ابزار و پرسشنامه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مطالعات مشابه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شواهد علمی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126480" y="2103120"/>
            <a:ext cx="2743200" cy="246888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126480" y="2103120"/>
            <a:ext cx="2743200" cy="457200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126480" y="210312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در کار حرفه‌ای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263640" y="2697480"/>
            <a:ext cx="2468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به‌روزرسانی دانش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پاسخ به سؤال علمی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راهنماهای بالینی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تصمیم‌گیری مبتنی بر شواهد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3. </a:t>
            </a:r>
            <a:r>
              <a:rPr lang="en-US" sz="2000" b="1" dirty="0" err="1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خدمات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 کتابخانه پزشکی</a:t>
            </a:r>
            <a:endParaRPr lang="en-US" sz="2000" dirty="0">
              <a:cs typeface="2  Zar" panose="00000400000000000000" pitchFamily="2" charset="-78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۴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65760" y="91440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i="1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2  Zar" panose="00000400000000000000" pitchFamily="2" charset="-78"/>
              </a:rPr>
              <a:t>کتابخانه پزشکی فقط محل نگهداری کتاب نیست.</a:t>
            </a:r>
            <a:endParaRPr lang="en-US" sz="1400" dirty="0">
              <a:cs typeface="2  Zar" panose="00000400000000000000" pitchFamily="2" charset="-78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20040" y="1371600"/>
            <a:ext cx="416052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0040" y="1371600"/>
            <a:ext cx="109728" cy="1417320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94360" y="1417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منابع چاپی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94360" y="1828800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کتاب‌های فارسی و انگلیسی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منابع تخصصی پزشکی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منابع مرجع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764024" y="1417320"/>
            <a:ext cx="416052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709160" y="1371600"/>
            <a:ext cx="109728" cy="1417320"/>
          </a:xfrm>
          <a:prstGeom prst="rect">
            <a:avLst/>
          </a:prstGeom>
          <a:solidFill>
            <a:srgbClr val="14A3A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983480" y="15087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منابع الکترونیک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983480" y="1920240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کتاب الکترونیکی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مجلات و مقالات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پایگاه‌های اطلاعاتی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20040" y="2926080"/>
            <a:ext cx="416052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20040" y="2926080"/>
            <a:ext cx="109728" cy="1417320"/>
          </a:xfrm>
          <a:prstGeom prst="rect">
            <a:avLst/>
          </a:prstGeom>
          <a:solidFill>
            <a:srgbClr val="2D9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94360" y="2990088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خدمات اطلاع‌رسانی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94360" y="342900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جستجوی منابع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راهنمایی انتخاب منابع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آموزش جستجوی علمی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709160" y="2926080"/>
            <a:ext cx="416052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709160" y="2926080"/>
            <a:ext cx="109728" cy="1417320"/>
          </a:xfrm>
          <a:prstGeom prst="rect">
            <a:avLst/>
          </a:prstGeom>
          <a:solidFill>
            <a:srgbClr val="E07A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983480" y="2990088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کتابدار بالینی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983480" y="3429000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طراحی استراتژی جستجو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جستجوی تخصصی</a:t>
            </a:r>
            <a:endParaRPr lang="en-US" sz="1300" dirty="0"/>
          </a:p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• آموزش مهارت اطلاعاتی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32104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4. </a:t>
            </a:r>
            <a:r>
              <a:rPr lang="en-US" sz="2000" b="1" dirty="0" err="1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کتابخانه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دیجیتال چیست؟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۵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005840"/>
            <a:ext cx="841248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114300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کتابخانه دیجیتال امکان دسترسی به منابع علمی بدون نیاز به مراجعه فیزیکی به قفسه کتابخانه را فراهم می‌کند.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65760" y="219456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منابع قابل دسترسی: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65760" y="2651760"/>
            <a:ext cx="26974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65760" y="265176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مقاله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200400" y="2651760"/>
            <a:ext cx="26974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200400" y="265176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کتاب الکترونیکی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035040" y="2651760"/>
            <a:ext cx="26974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035040" y="265176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مجله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65760" y="3291840"/>
            <a:ext cx="26974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65760" y="329184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پایان‌نامه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200400" y="3291840"/>
            <a:ext cx="26974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200400" y="329184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پایگاه اطلاعاتی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035040" y="3291840"/>
            <a:ext cx="26974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035040" y="329184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منابع آموزشی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65760" y="4114800"/>
            <a:ext cx="8412480" cy="548640"/>
          </a:xfrm>
          <a:prstGeom prst="roundRect">
            <a:avLst>
              <a:gd name="adj" fmla="val 13333"/>
            </a:avLst>
          </a:prstGeom>
          <a:solidFill>
            <a:srgbClr val="FEF3C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02920" y="4114800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⚠️ دسترسی به بسیاری از منابع به احراز هویت دانشگاهی یا VPN نیاز دارد. از مسیر رسمی وارد شوید.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84306"/>
            <a:ext cx="8321040" cy="628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5. </a:t>
            </a:r>
            <a:r>
              <a:rPr lang="en-US" sz="2000" b="1" dirty="0" err="1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از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کجا اطلاعات پزشکی پیدا کنیم؟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۶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960120"/>
            <a:ext cx="841248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65760" y="960120"/>
            <a:ext cx="137160" cy="1051560"/>
          </a:xfrm>
          <a:prstGeom prst="rect">
            <a:avLst/>
          </a:prstGeom>
          <a:solidFill>
            <a:srgbClr val="6B7F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680960" y="10972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B7F82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سطح اول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1069848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Google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40080" y="139903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اطلاعات عمومی، سایت‌های سازمانی، اخبار، اطلاعات اولیه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" y="1673352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برای جستجوی تخصصی پزشکی به‌تنهایی کافی نیست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2148840"/>
            <a:ext cx="841248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65760" y="2148840"/>
            <a:ext cx="137160" cy="1051560"/>
          </a:xfrm>
          <a:prstGeom prst="rect">
            <a:avLst/>
          </a:prstGeom>
          <a:solidFill>
            <a:srgbClr val="E8A8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680960" y="22860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A83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سطح دوم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0080" y="2258568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Google Scholar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40080" y="25877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مقالات علمی، پایان‌نامه‌ها، کتاب‌ها، استنادات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2862072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پایگاه تخصصی پزشکی نیست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65760" y="3337560"/>
            <a:ext cx="841248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365760" y="3337560"/>
            <a:ext cx="137160" cy="1051560"/>
          </a:xfrm>
          <a:prstGeom prst="rect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680960" y="34747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7377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سطح سوم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0080" y="3447288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پایگاه‌های تخصصی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40080" y="377647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PubMed • Scopus • Web of Science • Cochrane و پایگاه‌های دانشگاه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40080" y="4050792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برای جستجوی حرفه‌ای ضروری است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53665"/>
            <a:ext cx="8321040" cy="6086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6.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PubMed </a:t>
            </a: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چیست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؟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۷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005840"/>
            <a:ext cx="8412480" cy="73152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10972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یکی از مهم‌ترین منابع برای جستجوی مقالات پزشکی و علوم سلامت است.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65760" y="1965960"/>
            <a:ext cx="416052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023360" y="2130552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023360" y="21305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1965960"/>
            <a:ext cx="3383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پیدا کردن مقالات مرتبط با یک موضوع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709160" y="1965960"/>
            <a:ext cx="416052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366760" y="2130552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366760" y="21305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892040" y="1965960"/>
            <a:ext cx="3383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جستجوی مطالعات جدید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65760" y="2788920"/>
            <a:ext cx="416052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023360" y="2953512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023360" y="29535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48640" y="2788920"/>
            <a:ext cx="3383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پیدا کردن مقالات یک نویسنده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709160" y="2788920"/>
            <a:ext cx="416052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366760" y="2953512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8366760" y="29535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4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892040" y="2788920"/>
            <a:ext cx="3383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جستجوی موضوعات بیماری‌ها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365760" y="3611880"/>
            <a:ext cx="416052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023360" y="3776472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023360" y="37764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5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48640" y="3611880"/>
            <a:ext cx="3383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جستجوی Clinical Trial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4709160" y="3639312"/>
            <a:ext cx="4160520" cy="658368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8366760" y="3776472"/>
            <a:ext cx="365760" cy="365760"/>
          </a:xfrm>
          <a:prstGeom prst="ellipse">
            <a:avLst/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8366760" y="37764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6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4892040" y="3611880"/>
            <a:ext cx="3383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جستجوی Review و Systematic Review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79" y="136186"/>
            <a:ext cx="8518511" cy="5679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۷ و ۸</a:t>
            </a: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. 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شروع جستجو و کلیدواژه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۸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65760" y="91440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قبل از ورود به پایگاه، سؤال خود را مشخص کنید.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65760" y="1325880"/>
            <a:ext cx="8412480" cy="640080"/>
          </a:xfrm>
          <a:prstGeom prst="roundRect">
            <a:avLst>
              <a:gd name="adj" fmla="val 11429"/>
            </a:avLst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48640" y="1325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مثال: آیا ورزش در کاهش فشار خون بیماران مبتلا به پرفشاری خون مؤثر است؟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65760" y="21488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مفاهیم اصلی ← کلیدواژه‌ها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365760" y="2606040"/>
            <a:ext cx="205740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65760" y="269748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7377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Exercise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65760" y="310896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ورزش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560320" y="2606040"/>
            <a:ext cx="205740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560320" y="269748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7377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Hypertension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560320" y="310896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پرفشاری خون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754880" y="2606040"/>
            <a:ext cx="205740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754880" y="269748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7377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Blood Pressure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754880" y="310896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فشار خون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949440" y="2606040"/>
            <a:ext cx="205740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949440" y="269748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7377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Elderly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949440" y="310896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سالمندان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365760" y="3749040"/>
            <a:ext cx="84124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48640" y="3840480"/>
            <a:ext cx="8046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نکته: یک مفهوم ممکن است چند واژه داشته باشد.</a:t>
            </a:r>
            <a:endParaRPr lang="en-US" sz="1400" dirty="0"/>
          </a:p>
          <a:p>
            <a:pPr marL="0" indent="0" algn="r">
              <a:buNone/>
            </a:pPr>
            <a:r>
              <a:rPr lang="en-US" sz="1400" dirty="0">
                <a:solidFill>
                  <a:srgbClr val="1A2E35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مثال: Elderly OR Older adults OR Aged  ← استفاده از مترادف‌ها ضروری است.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9. </a:t>
            </a: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عملگرهای Boolean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0" y="4828032"/>
            <a:ext cx="9144000" cy="315468"/>
          </a:xfrm>
          <a:prstGeom prst="rect">
            <a:avLst/>
          </a:prstGeom>
          <a:solidFill>
            <a:srgbClr val="0F2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4828032"/>
            <a:ext cx="68580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مرکز آموزشی درمانی شهید بهشتی اصفهان  |  کتابدار بالینی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863840" y="4828032"/>
            <a:ext cx="91440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7E8D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۹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960120"/>
            <a:ext cx="841248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02920" y="1188720"/>
            <a:ext cx="1463040" cy="594360"/>
          </a:xfrm>
          <a:prstGeom prst="roundRect">
            <a:avLst>
              <a:gd name="adj" fmla="val 15385"/>
            </a:avLst>
          </a:prstGeom>
          <a:solidFill>
            <a:srgbClr val="0D73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02920" y="118872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AND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2194560" y="1051560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نتایج را محدودتر و دقیق‌تر می‌کند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194560" y="1371600"/>
            <a:ext cx="6309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0D737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Exercise AND Hypertension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194560" y="162763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هر دو مفهوم باید وجود داشته باشند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2148840"/>
            <a:ext cx="841248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502920" y="2377440"/>
            <a:ext cx="1463040" cy="594360"/>
          </a:xfrm>
          <a:prstGeom prst="roundRect">
            <a:avLst>
              <a:gd name="adj" fmla="val 15385"/>
            </a:avLst>
          </a:prstGeom>
          <a:solidFill>
            <a:srgbClr val="2D9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02920" y="237744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OR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2194560" y="219456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برای ترکیب مترادف‌ها استفاده می‌شود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194560" y="2560320"/>
            <a:ext cx="6309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0D737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Elderly OR Older adults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2194560" y="2834640"/>
            <a:ext cx="6309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هر کدام از واژه‌ها کافی است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65760" y="3337560"/>
            <a:ext cx="841248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502920" y="3566160"/>
            <a:ext cx="1463040" cy="594360"/>
          </a:xfrm>
          <a:prstGeom prst="roundRect">
            <a:avLst>
              <a:gd name="adj" fmla="val 15385"/>
            </a:avLst>
          </a:prstGeom>
          <a:solidFill>
            <a:srgbClr val="E07A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02920" y="356616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NOT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2194560" y="3337560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0F2B3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برای حذف یک مفهوم استفاده می‌شود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2194560" y="3749040"/>
            <a:ext cx="6309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0D737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Cancer NOT Breast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2194560" y="4023360"/>
            <a:ext cx="6398206" cy="3022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4A5C60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⚠️ استفاده نادرست ممکن است مقالات مفید را حذف کند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1476</Words>
  <Application>Microsoft Office PowerPoint</Application>
  <PresentationFormat>On-screen Show (16:9)</PresentationFormat>
  <Paragraphs>307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2  Yekan</vt:lpstr>
      <vt:lpstr>2  Zar</vt:lpstr>
      <vt:lpstr>Arial</vt:lpstr>
      <vt:lpstr>Cairo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آشنایی با خدمات کتابخانه، کتابخانه دیجیتال و منابع علمی دانشگاه</dc:title>
  <dc:subject>PptxGenJS Presentation</dc:subject>
  <dc:creator>کتابدار بالینی - مرکز آموزشی درمانی شهید بهشتی</dc:creator>
  <cp:lastModifiedBy>beheshti</cp:lastModifiedBy>
  <cp:revision>10</cp:revision>
  <dcterms:created xsi:type="dcterms:W3CDTF">2026-08-27T06:21:12Z</dcterms:created>
  <dcterms:modified xsi:type="dcterms:W3CDTF">2026-08-27T09:06:56Z</dcterms:modified>
</cp:coreProperties>
</file>