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37"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75" r:id="rId14"/>
    <p:sldId id="267" r:id="rId15"/>
    <p:sldId id="268" r:id="rId16"/>
    <p:sldId id="269" r:id="rId17"/>
    <p:sldId id="270" r:id="rId18"/>
    <p:sldId id="271" r:id="rId19"/>
    <p:sldId id="276" r:id="rId20"/>
    <p:sldId id="277" r:id="rId21"/>
    <p:sldId id="278" r:id="rId2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67" autoAdjust="0"/>
    <p:restoredTop sz="94660"/>
  </p:normalViewPr>
  <p:slideViewPr>
    <p:cSldViewPr snapToGrid="0">
      <p:cViewPr>
        <p:scale>
          <a:sx n="62" d="100"/>
          <a:sy n="62" d="100"/>
        </p:scale>
        <p:origin x="-1518" y="-7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64E1F19-CF7C-4B41-9E3F-6C1FFA79F8CE}" type="datetimeFigureOut">
              <a:rPr lang="fa-IR" smtClean="0"/>
              <a:pPr/>
              <a:t>05/13/1444</a:t>
            </a:fld>
            <a:endParaRPr lang="fa-I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8434409-1E00-4BB4-8BDF-481B6B15E683}" type="slidenum">
              <a:rPr lang="fa-IR" smtClean="0"/>
              <a:pPr/>
              <a:t>‹#›</a:t>
            </a:fld>
            <a:endParaRPr lang="fa-IR"/>
          </a:p>
        </p:txBody>
      </p:sp>
    </p:spTree>
    <p:extLst>
      <p:ext uri="{BB962C8B-B14F-4D97-AF65-F5344CB8AC3E}">
        <p14:creationId xmlns:p14="http://schemas.microsoft.com/office/powerpoint/2010/main" val="21177558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58434409-1E00-4BB4-8BDF-481B6B15E683}" type="slidenum">
              <a:rPr lang="fa-IR" smtClean="0"/>
              <a:pPr/>
              <a:t>1</a:t>
            </a:fld>
            <a:endParaRPr lang="fa-IR"/>
          </a:p>
        </p:txBody>
      </p:sp>
    </p:spTree>
    <p:extLst>
      <p:ext uri="{BB962C8B-B14F-4D97-AF65-F5344CB8AC3E}">
        <p14:creationId xmlns:p14="http://schemas.microsoft.com/office/powerpoint/2010/main" val="179585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85A15FD-B65F-4EFD-8A25-F59DD47F50C0}" type="datetime8">
              <a:rPr lang="fa-IR" smtClean="0"/>
              <a:pPr/>
              <a:t>دسامبر 6، 22</a:t>
            </a:fld>
            <a:endParaRPr lang="fa-IR"/>
          </a:p>
        </p:txBody>
      </p:sp>
      <p:sp>
        <p:nvSpPr>
          <p:cNvPr id="5" name="Footer Placeholder 4"/>
          <p:cNvSpPr>
            <a:spLocks noGrp="1"/>
          </p:cNvSpPr>
          <p:nvPr>
            <p:ph type="ftr" sz="quarter" idx="11"/>
          </p:nvPr>
        </p:nvSpPr>
        <p:spPr/>
        <p:txBody>
          <a:bodyPr/>
          <a:lstStyle/>
          <a:p>
            <a:r>
              <a:rPr lang="fa-IR" smtClean="0"/>
              <a:t>محمد علي نژاد</a:t>
            </a:r>
            <a:endParaRPr lang="fa-IR"/>
          </a:p>
        </p:txBody>
      </p:sp>
      <p:sp>
        <p:nvSpPr>
          <p:cNvPr id="6" name="Slide Number Placeholder 5"/>
          <p:cNvSpPr>
            <a:spLocks noGrp="1"/>
          </p:cNvSpPr>
          <p:nvPr>
            <p:ph type="sldNum" sz="quarter" idx="12"/>
          </p:nvPr>
        </p:nvSpPr>
        <p:spPr/>
        <p:txBody>
          <a:bodyPr/>
          <a:lstStyle/>
          <a:p>
            <a:fld id="{D4CCA928-7052-4FDA-A32F-759082E81CC8}" type="slidenum">
              <a:rPr lang="fa-IR" smtClean="0"/>
              <a:pPr/>
              <a:t>‹#›</a:t>
            </a:fld>
            <a:endParaRPr lang="fa-I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1079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CB6E19-899F-4D9A-A153-1BB2370C5315}" type="datetime8">
              <a:rPr lang="fa-IR" smtClean="0"/>
              <a:pPr/>
              <a:t>دسامبر 6، 22</a:t>
            </a:fld>
            <a:endParaRPr lang="fa-IR"/>
          </a:p>
        </p:txBody>
      </p:sp>
      <p:sp>
        <p:nvSpPr>
          <p:cNvPr id="5" name="Footer Placeholder 4"/>
          <p:cNvSpPr>
            <a:spLocks noGrp="1"/>
          </p:cNvSpPr>
          <p:nvPr>
            <p:ph type="ftr" sz="quarter" idx="11"/>
          </p:nvPr>
        </p:nvSpPr>
        <p:spPr/>
        <p:txBody>
          <a:bodyPr/>
          <a:lstStyle/>
          <a:p>
            <a:r>
              <a:rPr lang="fa-IR" smtClean="0"/>
              <a:t>محمد علي نژاد</a:t>
            </a:r>
            <a:endParaRPr lang="fa-IR"/>
          </a:p>
        </p:txBody>
      </p:sp>
      <p:sp>
        <p:nvSpPr>
          <p:cNvPr id="6" name="Slide Number Placeholder 5"/>
          <p:cNvSpPr>
            <a:spLocks noGrp="1"/>
          </p:cNvSpPr>
          <p:nvPr>
            <p:ph type="sldNum" sz="quarter" idx="12"/>
          </p:nvPr>
        </p:nvSpPr>
        <p:spPr/>
        <p:txBody>
          <a:bodyPr/>
          <a:lstStyle/>
          <a:p>
            <a:fld id="{D4CCA928-7052-4FDA-A32F-759082E81CC8}" type="slidenum">
              <a:rPr lang="fa-IR" smtClean="0"/>
              <a:pPr/>
              <a:t>‹#›</a:t>
            </a:fld>
            <a:endParaRPr lang="fa-IR"/>
          </a:p>
        </p:txBody>
      </p:sp>
    </p:spTree>
    <p:extLst>
      <p:ext uri="{BB962C8B-B14F-4D97-AF65-F5344CB8AC3E}">
        <p14:creationId xmlns:p14="http://schemas.microsoft.com/office/powerpoint/2010/main" val="4216357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552B2C-0490-4ECC-B341-894FF2217857}" type="datetime8">
              <a:rPr lang="fa-IR" smtClean="0"/>
              <a:pPr/>
              <a:t>دسامبر 6، 22</a:t>
            </a:fld>
            <a:endParaRPr lang="fa-IR"/>
          </a:p>
        </p:txBody>
      </p:sp>
      <p:sp>
        <p:nvSpPr>
          <p:cNvPr id="5" name="Footer Placeholder 4"/>
          <p:cNvSpPr>
            <a:spLocks noGrp="1"/>
          </p:cNvSpPr>
          <p:nvPr>
            <p:ph type="ftr" sz="quarter" idx="11"/>
          </p:nvPr>
        </p:nvSpPr>
        <p:spPr/>
        <p:txBody>
          <a:bodyPr/>
          <a:lstStyle/>
          <a:p>
            <a:r>
              <a:rPr lang="fa-IR" smtClean="0"/>
              <a:t>محمد علي نژاد</a:t>
            </a:r>
            <a:endParaRPr lang="fa-IR"/>
          </a:p>
        </p:txBody>
      </p:sp>
      <p:sp>
        <p:nvSpPr>
          <p:cNvPr id="6" name="Slide Number Placeholder 5"/>
          <p:cNvSpPr>
            <a:spLocks noGrp="1"/>
          </p:cNvSpPr>
          <p:nvPr>
            <p:ph type="sldNum" sz="quarter" idx="12"/>
          </p:nvPr>
        </p:nvSpPr>
        <p:spPr/>
        <p:txBody>
          <a:bodyPr/>
          <a:lstStyle/>
          <a:p>
            <a:fld id="{D4CCA928-7052-4FDA-A32F-759082E81CC8}" type="slidenum">
              <a:rPr lang="fa-IR" smtClean="0"/>
              <a:pPr/>
              <a:t>‹#›</a:t>
            </a:fld>
            <a:endParaRPr lang="fa-I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577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2380F2-A537-49D8-8087-710B3E404A46}" type="datetime8">
              <a:rPr lang="fa-IR" smtClean="0"/>
              <a:pPr/>
              <a:t>دسامبر 6، 22</a:t>
            </a:fld>
            <a:endParaRPr lang="fa-IR"/>
          </a:p>
        </p:txBody>
      </p:sp>
      <p:sp>
        <p:nvSpPr>
          <p:cNvPr id="5" name="Footer Placeholder 4"/>
          <p:cNvSpPr>
            <a:spLocks noGrp="1"/>
          </p:cNvSpPr>
          <p:nvPr>
            <p:ph type="ftr" sz="quarter" idx="11"/>
          </p:nvPr>
        </p:nvSpPr>
        <p:spPr/>
        <p:txBody>
          <a:bodyPr/>
          <a:lstStyle/>
          <a:p>
            <a:r>
              <a:rPr lang="fa-IR" smtClean="0"/>
              <a:t>محمد علي نژاد</a:t>
            </a:r>
            <a:endParaRPr lang="fa-IR"/>
          </a:p>
        </p:txBody>
      </p:sp>
      <p:sp>
        <p:nvSpPr>
          <p:cNvPr id="6" name="Slide Number Placeholder 5"/>
          <p:cNvSpPr>
            <a:spLocks noGrp="1"/>
          </p:cNvSpPr>
          <p:nvPr>
            <p:ph type="sldNum" sz="quarter" idx="12"/>
          </p:nvPr>
        </p:nvSpPr>
        <p:spPr/>
        <p:txBody>
          <a:bodyPr/>
          <a:lstStyle/>
          <a:p>
            <a:fld id="{D4CCA928-7052-4FDA-A32F-759082E81CC8}" type="slidenum">
              <a:rPr lang="fa-IR" smtClean="0"/>
              <a:pPr/>
              <a:t>‹#›</a:t>
            </a:fld>
            <a:endParaRPr lang="fa-IR"/>
          </a:p>
        </p:txBody>
      </p:sp>
    </p:spTree>
    <p:extLst>
      <p:ext uri="{BB962C8B-B14F-4D97-AF65-F5344CB8AC3E}">
        <p14:creationId xmlns:p14="http://schemas.microsoft.com/office/powerpoint/2010/main" val="191175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3D39B-0F67-49A1-945C-86790AA9E36E}" type="datetime8">
              <a:rPr lang="fa-IR" smtClean="0"/>
              <a:pPr/>
              <a:t>دسامبر 6، 22</a:t>
            </a:fld>
            <a:endParaRPr lang="fa-IR"/>
          </a:p>
        </p:txBody>
      </p:sp>
      <p:sp>
        <p:nvSpPr>
          <p:cNvPr id="5" name="Footer Placeholder 4"/>
          <p:cNvSpPr>
            <a:spLocks noGrp="1"/>
          </p:cNvSpPr>
          <p:nvPr>
            <p:ph type="ftr" sz="quarter" idx="11"/>
          </p:nvPr>
        </p:nvSpPr>
        <p:spPr/>
        <p:txBody>
          <a:bodyPr/>
          <a:lstStyle/>
          <a:p>
            <a:r>
              <a:rPr lang="fa-IR" smtClean="0"/>
              <a:t>محمد علي نژاد</a:t>
            </a:r>
            <a:endParaRPr lang="fa-IR"/>
          </a:p>
        </p:txBody>
      </p:sp>
      <p:sp>
        <p:nvSpPr>
          <p:cNvPr id="6" name="Slide Number Placeholder 5"/>
          <p:cNvSpPr>
            <a:spLocks noGrp="1"/>
          </p:cNvSpPr>
          <p:nvPr>
            <p:ph type="sldNum" sz="quarter" idx="12"/>
          </p:nvPr>
        </p:nvSpPr>
        <p:spPr/>
        <p:txBody>
          <a:bodyPr/>
          <a:lstStyle/>
          <a:p>
            <a:fld id="{D4CCA928-7052-4FDA-A32F-759082E81CC8}" type="slidenum">
              <a:rPr lang="fa-IR" smtClean="0"/>
              <a:pPr/>
              <a:t>‹#›</a:t>
            </a:fld>
            <a:endParaRPr lang="fa-I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23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4B0BDD-42B7-4289-AF1C-F56041B16EF4}" type="datetime8">
              <a:rPr lang="fa-IR" smtClean="0"/>
              <a:pPr/>
              <a:t>دسامبر 6، 22</a:t>
            </a:fld>
            <a:endParaRPr lang="fa-IR"/>
          </a:p>
        </p:txBody>
      </p:sp>
      <p:sp>
        <p:nvSpPr>
          <p:cNvPr id="6" name="Footer Placeholder 5"/>
          <p:cNvSpPr>
            <a:spLocks noGrp="1"/>
          </p:cNvSpPr>
          <p:nvPr>
            <p:ph type="ftr" sz="quarter" idx="11"/>
          </p:nvPr>
        </p:nvSpPr>
        <p:spPr/>
        <p:txBody>
          <a:bodyPr/>
          <a:lstStyle/>
          <a:p>
            <a:r>
              <a:rPr lang="fa-IR" smtClean="0"/>
              <a:t>محمد علي نژاد</a:t>
            </a:r>
            <a:endParaRPr lang="fa-IR"/>
          </a:p>
        </p:txBody>
      </p:sp>
      <p:sp>
        <p:nvSpPr>
          <p:cNvPr id="7" name="Slide Number Placeholder 6"/>
          <p:cNvSpPr>
            <a:spLocks noGrp="1"/>
          </p:cNvSpPr>
          <p:nvPr>
            <p:ph type="sldNum" sz="quarter" idx="12"/>
          </p:nvPr>
        </p:nvSpPr>
        <p:spPr/>
        <p:txBody>
          <a:bodyPr/>
          <a:lstStyle/>
          <a:p>
            <a:fld id="{D4CCA928-7052-4FDA-A32F-759082E81CC8}" type="slidenum">
              <a:rPr lang="fa-IR" smtClean="0"/>
              <a:pPr/>
              <a:t>‹#›</a:t>
            </a:fld>
            <a:endParaRPr lang="fa-IR"/>
          </a:p>
        </p:txBody>
      </p:sp>
    </p:spTree>
    <p:extLst>
      <p:ext uri="{BB962C8B-B14F-4D97-AF65-F5344CB8AC3E}">
        <p14:creationId xmlns:p14="http://schemas.microsoft.com/office/powerpoint/2010/main" val="365997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C67529-C139-4C73-8C45-B741B62F7280}" type="datetime8">
              <a:rPr lang="fa-IR" smtClean="0"/>
              <a:pPr/>
              <a:t>دسامبر 6، 22</a:t>
            </a:fld>
            <a:endParaRPr lang="fa-IR"/>
          </a:p>
        </p:txBody>
      </p:sp>
      <p:sp>
        <p:nvSpPr>
          <p:cNvPr id="8" name="Footer Placeholder 7"/>
          <p:cNvSpPr>
            <a:spLocks noGrp="1"/>
          </p:cNvSpPr>
          <p:nvPr>
            <p:ph type="ftr" sz="quarter" idx="11"/>
          </p:nvPr>
        </p:nvSpPr>
        <p:spPr/>
        <p:txBody>
          <a:bodyPr/>
          <a:lstStyle/>
          <a:p>
            <a:r>
              <a:rPr lang="fa-IR" smtClean="0"/>
              <a:t>محمد علي نژاد</a:t>
            </a:r>
            <a:endParaRPr lang="fa-IR"/>
          </a:p>
        </p:txBody>
      </p:sp>
      <p:sp>
        <p:nvSpPr>
          <p:cNvPr id="9" name="Slide Number Placeholder 8"/>
          <p:cNvSpPr>
            <a:spLocks noGrp="1"/>
          </p:cNvSpPr>
          <p:nvPr>
            <p:ph type="sldNum" sz="quarter" idx="12"/>
          </p:nvPr>
        </p:nvSpPr>
        <p:spPr/>
        <p:txBody>
          <a:bodyPr/>
          <a:lstStyle/>
          <a:p>
            <a:fld id="{D4CCA928-7052-4FDA-A32F-759082E81CC8}" type="slidenum">
              <a:rPr lang="fa-IR" smtClean="0"/>
              <a:pPr/>
              <a:t>‹#›</a:t>
            </a:fld>
            <a:endParaRPr lang="fa-IR"/>
          </a:p>
        </p:txBody>
      </p:sp>
    </p:spTree>
    <p:extLst>
      <p:ext uri="{BB962C8B-B14F-4D97-AF65-F5344CB8AC3E}">
        <p14:creationId xmlns:p14="http://schemas.microsoft.com/office/powerpoint/2010/main" val="151796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315CA7-8D36-4B15-83D9-700E7AA4CE52}" type="datetime8">
              <a:rPr lang="fa-IR" smtClean="0"/>
              <a:pPr/>
              <a:t>دسامبر 6، 22</a:t>
            </a:fld>
            <a:endParaRPr lang="fa-IR"/>
          </a:p>
        </p:txBody>
      </p:sp>
      <p:sp>
        <p:nvSpPr>
          <p:cNvPr id="4" name="Footer Placeholder 3"/>
          <p:cNvSpPr>
            <a:spLocks noGrp="1"/>
          </p:cNvSpPr>
          <p:nvPr>
            <p:ph type="ftr" sz="quarter" idx="11"/>
          </p:nvPr>
        </p:nvSpPr>
        <p:spPr/>
        <p:txBody>
          <a:bodyPr/>
          <a:lstStyle/>
          <a:p>
            <a:r>
              <a:rPr lang="fa-IR" smtClean="0"/>
              <a:t>محمد علي نژاد</a:t>
            </a:r>
            <a:endParaRPr lang="fa-IR"/>
          </a:p>
        </p:txBody>
      </p:sp>
      <p:sp>
        <p:nvSpPr>
          <p:cNvPr id="5" name="Slide Number Placeholder 4"/>
          <p:cNvSpPr>
            <a:spLocks noGrp="1"/>
          </p:cNvSpPr>
          <p:nvPr>
            <p:ph type="sldNum" sz="quarter" idx="12"/>
          </p:nvPr>
        </p:nvSpPr>
        <p:spPr/>
        <p:txBody>
          <a:bodyPr/>
          <a:lstStyle/>
          <a:p>
            <a:fld id="{D4CCA928-7052-4FDA-A32F-759082E81CC8}" type="slidenum">
              <a:rPr lang="fa-IR" smtClean="0"/>
              <a:pPr/>
              <a:t>‹#›</a:t>
            </a:fld>
            <a:endParaRPr lang="fa-IR"/>
          </a:p>
        </p:txBody>
      </p:sp>
    </p:spTree>
    <p:extLst>
      <p:ext uri="{BB962C8B-B14F-4D97-AF65-F5344CB8AC3E}">
        <p14:creationId xmlns:p14="http://schemas.microsoft.com/office/powerpoint/2010/main" val="86605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40220-F83B-4DD2-B686-14A018447B60}" type="datetime8">
              <a:rPr lang="fa-IR" smtClean="0"/>
              <a:pPr/>
              <a:t>دسامبر 6، 22</a:t>
            </a:fld>
            <a:endParaRPr lang="fa-IR"/>
          </a:p>
        </p:txBody>
      </p:sp>
      <p:sp>
        <p:nvSpPr>
          <p:cNvPr id="3" name="Footer Placeholder 2"/>
          <p:cNvSpPr>
            <a:spLocks noGrp="1"/>
          </p:cNvSpPr>
          <p:nvPr>
            <p:ph type="ftr" sz="quarter" idx="11"/>
          </p:nvPr>
        </p:nvSpPr>
        <p:spPr/>
        <p:txBody>
          <a:bodyPr/>
          <a:lstStyle/>
          <a:p>
            <a:r>
              <a:rPr lang="fa-IR" smtClean="0"/>
              <a:t>محمد علي نژاد</a:t>
            </a:r>
            <a:endParaRPr lang="fa-IR"/>
          </a:p>
        </p:txBody>
      </p:sp>
      <p:sp>
        <p:nvSpPr>
          <p:cNvPr id="4" name="Slide Number Placeholder 3"/>
          <p:cNvSpPr>
            <a:spLocks noGrp="1"/>
          </p:cNvSpPr>
          <p:nvPr>
            <p:ph type="sldNum" sz="quarter" idx="12"/>
          </p:nvPr>
        </p:nvSpPr>
        <p:spPr/>
        <p:txBody>
          <a:bodyPr/>
          <a:lstStyle/>
          <a:p>
            <a:fld id="{D4CCA928-7052-4FDA-A32F-759082E81CC8}" type="slidenum">
              <a:rPr lang="fa-IR" smtClean="0"/>
              <a:pPr/>
              <a:t>‹#›</a:t>
            </a:fld>
            <a:endParaRPr lang="fa-IR"/>
          </a:p>
        </p:txBody>
      </p:sp>
    </p:spTree>
    <p:extLst>
      <p:ext uri="{BB962C8B-B14F-4D97-AF65-F5344CB8AC3E}">
        <p14:creationId xmlns:p14="http://schemas.microsoft.com/office/powerpoint/2010/main" val="1253463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252B46-2C3D-4FEE-BDFB-07FF2EF3C220}" type="datetime8">
              <a:rPr lang="fa-IR" smtClean="0"/>
              <a:pPr/>
              <a:t>دسامبر 6، 22</a:t>
            </a:fld>
            <a:endParaRPr lang="fa-IR"/>
          </a:p>
        </p:txBody>
      </p:sp>
      <p:sp>
        <p:nvSpPr>
          <p:cNvPr id="6" name="Footer Placeholder 5"/>
          <p:cNvSpPr>
            <a:spLocks noGrp="1"/>
          </p:cNvSpPr>
          <p:nvPr>
            <p:ph type="ftr" sz="quarter" idx="11"/>
          </p:nvPr>
        </p:nvSpPr>
        <p:spPr/>
        <p:txBody>
          <a:bodyPr/>
          <a:lstStyle/>
          <a:p>
            <a:r>
              <a:rPr lang="fa-IR" smtClean="0"/>
              <a:t>محمد علي نژاد</a:t>
            </a:r>
            <a:endParaRPr lang="fa-IR"/>
          </a:p>
        </p:txBody>
      </p:sp>
      <p:sp>
        <p:nvSpPr>
          <p:cNvPr id="7" name="Slide Number Placeholder 6"/>
          <p:cNvSpPr>
            <a:spLocks noGrp="1"/>
          </p:cNvSpPr>
          <p:nvPr>
            <p:ph type="sldNum" sz="quarter" idx="12"/>
          </p:nvPr>
        </p:nvSpPr>
        <p:spPr/>
        <p:txBody>
          <a:bodyPr/>
          <a:lstStyle/>
          <a:p>
            <a:fld id="{D4CCA928-7052-4FDA-A32F-759082E81CC8}" type="slidenum">
              <a:rPr lang="fa-IR" smtClean="0"/>
              <a:pPr/>
              <a:t>‹#›</a:t>
            </a:fld>
            <a:endParaRPr lang="fa-IR"/>
          </a:p>
        </p:txBody>
      </p:sp>
    </p:spTree>
    <p:extLst>
      <p:ext uri="{BB962C8B-B14F-4D97-AF65-F5344CB8AC3E}">
        <p14:creationId xmlns:p14="http://schemas.microsoft.com/office/powerpoint/2010/main" val="277156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2043B-74E5-4024-A6B3-912731142740}" type="datetime8">
              <a:rPr lang="fa-IR" smtClean="0"/>
              <a:pPr/>
              <a:t>دسامبر 6، 22</a:t>
            </a:fld>
            <a:endParaRPr lang="fa-IR"/>
          </a:p>
        </p:txBody>
      </p:sp>
      <p:sp>
        <p:nvSpPr>
          <p:cNvPr id="6" name="Footer Placeholder 5"/>
          <p:cNvSpPr>
            <a:spLocks noGrp="1"/>
          </p:cNvSpPr>
          <p:nvPr>
            <p:ph type="ftr" sz="quarter" idx="11"/>
          </p:nvPr>
        </p:nvSpPr>
        <p:spPr/>
        <p:txBody>
          <a:bodyPr/>
          <a:lstStyle/>
          <a:p>
            <a:r>
              <a:rPr lang="fa-IR" smtClean="0"/>
              <a:t>محمد علي نژاد</a:t>
            </a:r>
            <a:endParaRPr lang="fa-IR"/>
          </a:p>
        </p:txBody>
      </p:sp>
      <p:sp>
        <p:nvSpPr>
          <p:cNvPr id="7" name="Slide Number Placeholder 6"/>
          <p:cNvSpPr>
            <a:spLocks noGrp="1"/>
          </p:cNvSpPr>
          <p:nvPr>
            <p:ph type="sldNum" sz="quarter" idx="12"/>
          </p:nvPr>
        </p:nvSpPr>
        <p:spPr/>
        <p:txBody>
          <a:bodyPr/>
          <a:lstStyle/>
          <a:p>
            <a:fld id="{D4CCA928-7052-4FDA-A32F-759082E81CC8}" type="slidenum">
              <a:rPr lang="fa-IR" smtClean="0"/>
              <a:pPr/>
              <a:t>‹#›</a:t>
            </a:fld>
            <a:endParaRPr lang="fa-I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02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55965FD-36EE-4B9C-A4A3-1AC69B815FD3}" type="datetime8">
              <a:rPr lang="fa-IR" smtClean="0"/>
              <a:pPr/>
              <a:t>دسامبر 6، 22</a:t>
            </a:fld>
            <a:endParaRPr lang="fa-I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fa-IR" smtClean="0"/>
              <a:t>محمد علي نژاد</a:t>
            </a:r>
            <a:endParaRPr lang="fa-I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4CCA928-7052-4FDA-A32F-759082E81CC8}" type="slidenum">
              <a:rPr lang="fa-IR" smtClean="0"/>
              <a:pPr/>
              <a:t>‹#›</a:t>
            </a:fld>
            <a:endParaRPr lang="fa-I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0483964"/>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آموزش </a:t>
            </a:r>
            <a:r>
              <a:rPr lang="en-US" dirty="0" smtClean="0"/>
              <a:t>EndNote</a:t>
            </a:r>
            <a:endParaRPr lang="fa-IR" dirty="0"/>
          </a:p>
        </p:txBody>
      </p:sp>
      <p:sp>
        <p:nvSpPr>
          <p:cNvPr id="3" name="Subtitle 2"/>
          <p:cNvSpPr>
            <a:spLocks noGrp="1"/>
          </p:cNvSpPr>
          <p:nvPr>
            <p:ph type="subTitle" idx="1"/>
          </p:nvPr>
        </p:nvSpPr>
        <p:spPr/>
        <p:txBody>
          <a:bodyPr/>
          <a:lstStyle/>
          <a:p>
            <a:endParaRPr lang="fa-IR" dirty="0"/>
          </a:p>
        </p:txBody>
      </p:sp>
    </p:spTree>
    <p:extLst>
      <p:ext uri="{BB962C8B-B14F-4D97-AF65-F5344CB8AC3E}">
        <p14:creationId xmlns:p14="http://schemas.microsoft.com/office/powerpoint/2010/main" val="41379739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روش‌هاي ورود منابع به برنامه</a:t>
            </a:r>
          </a:p>
        </p:txBody>
      </p:sp>
      <p:sp>
        <p:nvSpPr>
          <p:cNvPr id="3" name="Content Placeholder 2"/>
          <p:cNvSpPr>
            <a:spLocks noGrp="1"/>
          </p:cNvSpPr>
          <p:nvPr>
            <p:ph idx="1"/>
          </p:nvPr>
        </p:nvSpPr>
        <p:spPr>
          <a:xfrm>
            <a:off x="7315200" y="2336800"/>
            <a:ext cx="4152900" cy="1955800"/>
          </a:xfrm>
        </p:spPr>
        <p:txBody>
          <a:bodyPr/>
          <a:lstStyle/>
          <a:p>
            <a:r>
              <a:rPr lang="fa-IR" dirty="0" smtClean="0"/>
              <a:t>پس از اتصال به پايگاه و با استفاده از کلمات کليدي خود شروع به جستجو نماييد.</a:t>
            </a:r>
          </a:p>
          <a:p>
            <a:r>
              <a:rPr lang="fa-IR" dirty="0" smtClean="0"/>
              <a:t>همانطور که در شکل زير نشان داده شده است نتايج جستجو به صورت زير ظاهر مي‌شود.</a:t>
            </a: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697" y="2076466"/>
            <a:ext cx="6731228" cy="391953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5700" y="4753539"/>
            <a:ext cx="3771900" cy="1638300"/>
          </a:xfrm>
          <a:prstGeom prst="rect">
            <a:avLst/>
          </a:prstGeom>
        </p:spPr>
      </p:pic>
    </p:spTree>
    <p:extLst>
      <p:ext uri="{BB962C8B-B14F-4D97-AF65-F5344CB8AC3E}">
        <p14:creationId xmlns:p14="http://schemas.microsoft.com/office/powerpoint/2010/main" val="46497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روش‌هاي ورود منابع به برنامه</a:t>
            </a:r>
          </a:p>
        </p:txBody>
      </p:sp>
      <p:sp>
        <p:nvSpPr>
          <p:cNvPr id="6" name="Content Placeholder 5"/>
          <p:cNvSpPr>
            <a:spLocks noGrp="1"/>
          </p:cNvSpPr>
          <p:nvPr>
            <p:ph idx="1"/>
          </p:nvPr>
        </p:nvSpPr>
        <p:spPr>
          <a:xfrm>
            <a:off x="7988300" y="2328085"/>
            <a:ext cx="3594100" cy="3416300"/>
          </a:xfrm>
        </p:spPr>
        <p:txBody>
          <a:bodyPr/>
          <a:lstStyle/>
          <a:p>
            <a:r>
              <a:rPr lang="fa-IR" dirty="0" smtClean="0"/>
              <a:t>شما مي‌توانيد منابع غير ضروري را با انتخاب و فشرد دکمه </a:t>
            </a:r>
            <a:r>
              <a:rPr lang="en-US" dirty="0" smtClean="0"/>
              <a:t>Delete</a:t>
            </a:r>
            <a:r>
              <a:rPr lang="fa-IR" dirty="0" smtClean="0"/>
              <a:t> روی کیبورد و يا با کليک راست بر روي منابع انتخابي و انتخاب گزينه </a:t>
            </a:r>
            <a:r>
              <a:rPr lang="en-US" dirty="0" smtClean="0"/>
              <a:t>Move Reference to trash</a:t>
            </a:r>
            <a:r>
              <a:rPr lang="fa-IR" dirty="0" smtClean="0"/>
              <a:t> آن را حذف نماييد.</a:t>
            </a:r>
            <a:endParaRPr lang="fa-IR"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2023881"/>
            <a:ext cx="7520417" cy="4367958"/>
          </a:xfrm>
          <a:prstGeom prst="rect">
            <a:avLst/>
          </a:prstGeom>
        </p:spPr>
      </p:pic>
    </p:spTree>
    <p:extLst>
      <p:ext uri="{BB962C8B-B14F-4D97-AF65-F5344CB8AC3E}">
        <p14:creationId xmlns:p14="http://schemas.microsoft.com/office/powerpoint/2010/main" val="531816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7216" y="3273552"/>
            <a:ext cx="7945769" cy="3423087"/>
          </a:xfrm>
          <a:prstGeom prst="rect">
            <a:avLst/>
          </a:prstGeom>
        </p:spPr>
      </p:pic>
      <p:sp>
        <p:nvSpPr>
          <p:cNvPr id="2" name="Title 1"/>
          <p:cNvSpPr>
            <a:spLocks noGrp="1"/>
          </p:cNvSpPr>
          <p:nvPr>
            <p:ph type="title"/>
          </p:nvPr>
        </p:nvSpPr>
        <p:spPr/>
        <p:txBody>
          <a:bodyPr/>
          <a:lstStyle/>
          <a:p>
            <a:r>
              <a:rPr lang="fa-IR" dirty="0"/>
              <a:t>روش‌هاي ورود منابع به برنامه</a:t>
            </a:r>
          </a:p>
        </p:txBody>
      </p:sp>
      <p:sp>
        <p:nvSpPr>
          <p:cNvPr id="6" name="Content Placeholder 5"/>
          <p:cNvSpPr>
            <a:spLocks noGrp="1"/>
          </p:cNvSpPr>
          <p:nvPr>
            <p:ph idx="1"/>
          </p:nvPr>
        </p:nvSpPr>
        <p:spPr>
          <a:xfrm>
            <a:off x="8614610" y="1768642"/>
            <a:ext cx="3404937" cy="4927997"/>
          </a:xfrm>
        </p:spPr>
        <p:txBody>
          <a:bodyPr>
            <a:normAutofit/>
          </a:bodyPr>
          <a:lstStyle/>
          <a:p>
            <a:r>
              <a:rPr lang="fa-IR" b="1" dirty="0">
                <a:solidFill>
                  <a:srgbClr val="FF0000"/>
                </a:solidFill>
              </a:rPr>
              <a:t>روش </a:t>
            </a:r>
            <a:r>
              <a:rPr lang="fa-IR" b="1" dirty="0" smtClean="0">
                <a:solidFill>
                  <a:srgbClr val="FF0000"/>
                </a:solidFill>
              </a:rPr>
              <a:t>سوم</a:t>
            </a:r>
            <a:r>
              <a:rPr lang="fa-IR" b="1" dirty="0">
                <a:solidFill>
                  <a:srgbClr val="FF0000"/>
                </a:solidFill>
              </a:rPr>
              <a:t>: وارد کردن </a:t>
            </a:r>
            <a:r>
              <a:rPr lang="fa-IR" b="1" dirty="0" smtClean="0">
                <a:solidFill>
                  <a:srgbClr val="FF0000"/>
                </a:solidFill>
              </a:rPr>
              <a:t>منابع </a:t>
            </a:r>
            <a:r>
              <a:rPr lang="fa-IR" b="1" dirty="0">
                <a:solidFill>
                  <a:srgbClr val="FF0000"/>
                </a:solidFill>
              </a:rPr>
              <a:t>از طريق </a:t>
            </a:r>
            <a:r>
              <a:rPr lang="en-US" b="1" dirty="0" smtClean="0">
                <a:solidFill>
                  <a:srgbClr val="FF0000"/>
                </a:solidFill>
              </a:rPr>
              <a:t>Google Scholar</a:t>
            </a:r>
            <a:endParaRPr lang="fa-IR" b="1" dirty="0" smtClean="0">
              <a:solidFill>
                <a:srgbClr val="FF0000"/>
              </a:solidFill>
            </a:endParaRPr>
          </a:p>
          <a:p>
            <a:r>
              <a:rPr lang="fa-IR" b="1" dirty="0" smtClean="0"/>
              <a:t>وارد صفحه اصلی سایت گوگل و از منوی </a:t>
            </a:r>
            <a:r>
              <a:rPr lang="en-US" b="1" dirty="0" smtClean="0"/>
              <a:t>More</a:t>
            </a:r>
            <a:r>
              <a:rPr lang="fa-IR" b="1" dirty="0" smtClean="0"/>
              <a:t>، وارد بخش </a:t>
            </a:r>
            <a:r>
              <a:rPr lang="en-US" b="1" dirty="0" smtClean="0"/>
              <a:t>Google Scholar</a:t>
            </a:r>
            <a:r>
              <a:rPr lang="fa-IR" b="1" dirty="0" smtClean="0"/>
              <a:t> شوید.</a:t>
            </a:r>
          </a:p>
          <a:p>
            <a:r>
              <a:rPr lang="fa-IR" b="1" dirty="0" smtClean="0"/>
              <a:t>سپس روی گزینه </a:t>
            </a:r>
            <a:r>
              <a:rPr lang="en-US" b="1" dirty="0" smtClean="0"/>
              <a:t>Setting</a:t>
            </a:r>
            <a:r>
              <a:rPr lang="fa-IR" b="1" dirty="0" smtClean="0"/>
              <a:t> کلیک کنید تا وارد صفحه تنظیمات شوید.</a:t>
            </a:r>
          </a:p>
          <a:p>
            <a:r>
              <a:rPr lang="fa-IR" b="1" dirty="0" smtClean="0"/>
              <a:t>در پایین صفحه تنظیمات و در قسمت </a:t>
            </a:r>
            <a:r>
              <a:rPr lang="en-US" b="1" dirty="0" smtClean="0"/>
              <a:t>Bibliography Manager/ Show links to import citation into/ endnote</a:t>
            </a:r>
            <a:r>
              <a:rPr lang="fa-IR" b="1" dirty="0" smtClean="0"/>
              <a:t> را انتخاب کرده و سپس بر روی دکمه </a:t>
            </a:r>
            <a:r>
              <a:rPr lang="en-US" b="1" dirty="0" smtClean="0"/>
              <a:t>Save</a:t>
            </a:r>
            <a:r>
              <a:rPr lang="fa-IR" b="1" dirty="0" smtClean="0"/>
              <a:t> کلیک کنید</a:t>
            </a:r>
            <a:endParaRPr lang="fa-IR"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12978"/>
            <a:ext cx="5615597" cy="2660398"/>
          </a:xfrm>
          <a:prstGeom prst="rect">
            <a:avLst/>
          </a:prstGeom>
        </p:spPr>
      </p:pic>
      <p:sp>
        <p:nvSpPr>
          <p:cNvPr id="5" name="Rectangle 4"/>
          <p:cNvSpPr/>
          <p:nvPr/>
        </p:nvSpPr>
        <p:spPr>
          <a:xfrm>
            <a:off x="7321384" y="5842833"/>
            <a:ext cx="707136" cy="2560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Rectangle 8"/>
          <p:cNvSpPr/>
          <p:nvPr/>
        </p:nvSpPr>
        <p:spPr>
          <a:xfrm>
            <a:off x="4389296" y="5465303"/>
            <a:ext cx="1011760" cy="24055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ectangle 9"/>
          <p:cNvSpPr/>
          <p:nvPr/>
        </p:nvSpPr>
        <p:spPr>
          <a:xfrm>
            <a:off x="4888604" y="1962912"/>
            <a:ext cx="707136" cy="3184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107670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072" y="1926224"/>
            <a:ext cx="7620000" cy="4770416"/>
          </a:xfrm>
          <a:prstGeom prst="rect">
            <a:avLst/>
          </a:prstGeom>
        </p:spPr>
      </p:pic>
      <p:sp>
        <p:nvSpPr>
          <p:cNvPr id="2" name="Title 1"/>
          <p:cNvSpPr>
            <a:spLocks noGrp="1"/>
          </p:cNvSpPr>
          <p:nvPr>
            <p:ph type="title"/>
          </p:nvPr>
        </p:nvSpPr>
        <p:spPr/>
        <p:txBody>
          <a:bodyPr/>
          <a:lstStyle/>
          <a:p>
            <a:r>
              <a:rPr lang="fa-IR" dirty="0"/>
              <a:t>روش‌هاي ورود منابع به برنامه</a:t>
            </a:r>
          </a:p>
        </p:txBody>
      </p:sp>
      <p:sp>
        <p:nvSpPr>
          <p:cNvPr id="3" name="Content Placeholder 2"/>
          <p:cNvSpPr>
            <a:spLocks noGrp="1"/>
          </p:cNvSpPr>
          <p:nvPr>
            <p:ph idx="1"/>
          </p:nvPr>
        </p:nvSpPr>
        <p:spPr>
          <a:xfrm>
            <a:off x="8948928" y="2048256"/>
            <a:ext cx="2901696" cy="4648384"/>
          </a:xfrm>
        </p:spPr>
        <p:txBody>
          <a:bodyPr>
            <a:normAutofit lnSpcReduction="10000"/>
          </a:bodyPr>
          <a:lstStyle/>
          <a:p>
            <a:pPr lvl="0">
              <a:buClr>
                <a:srgbClr val="ACD433"/>
              </a:buClr>
            </a:pPr>
            <a:r>
              <a:rPr lang="fa-IR" b="1" dirty="0">
                <a:solidFill>
                  <a:srgbClr val="FF0000"/>
                </a:solidFill>
              </a:rPr>
              <a:t>روش سوم: وارد کردن منابع از طريق </a:t>
            </a:r>
            <a:r>
              <a:rPr lang="en-US" b="1" dirty="0">
                <a:solidFill>
                  <a:srgbClr val="FF0000"/>
                </a:solidFill>
              </a:rPr>
              <a:t>Google </a:t>
            </a:r>
            <a:r>
              <a:rPr lang="en-US" b="1" dirty="0" smtClean="0">
                <a:solidFill>
                  <a:srgbClr val="FF0000"/>
                </a:solidFill>
              </a:rPr>
              <a:t>Scholar</a:t>
            </a:r>
            <a:endParaRPr lang="fa-IR" b="1" dirty="0" smtClean="0">
              <a:solidFill>
                <a:srgbClr val="FF0000"/>
              </a:solidFill>
            </a:endParaRPr>
          </a:p>
          <a:p>
            <a:pPr lvl="0">
              <a:buClr>
                <a:srgbClr val="ACD433"/>
              </a:buClr>
            </a:pPr>
            <a:r>
              <a:rPr lang="fa-IR" b="1" dirty="0" smtClean="0"/>
              <a:t>سپس وارد صفحه اصلی </a:t>
            </a:r>
            <a:r>
              <a:rPr lang="en-US" b="1" dirty="0" smtClean="0"/>
              <a:t>Google Scholar</a:t>
            </a:r>
            <a:r>
              <a:rPr lang="fa-IR" b="1" dirty="0" smtClean="0"/>
              <a:t> شوید و عنوان خود را جستجو کنید. همانطور که در شکل می‌بینید به هر یک از رکوردها، گرینه </a:t>
            </a:r>
            <a:r>
              <a:rPr lang="en-US" b="1" dirty="0" smtClean="0"/>
              <a:t>Import to EndNote</a:t>
            </a:r>
            <a:r>
              <a:rPr lang="fa-IR" b="1" dirty="0" smtClean="0"/>
              <a:t> اضافه شده است.</a:t>
            </a:r>
          </a:p>
          <a:p>
            <a:pPr lvl="0">
              <a:buClr>
                <a:srgbClr val="ACD433"/>
              </a:buClr>
            </a:pPr>
            <a:r>
              <a:rPr lang="fa-IR" b="1" dirty="0" smtClean="0"/>
              <a:t>با کلیک کردن بر روی این لینک می توانید منبع مورد نظر را ذخیره یا باز نمایید که در صورت بازکردن، وارد برنامه می‌شود.</a:t>
            </a:r>
          </a:p>
          <a:p>
            <a:endParaRPr lang="fa-IR" dirty="0"/>
          </a:p>
        </p:txBody>
      </p:sp>
      <p:sp>
        <p:nvSpPr>
          <p:cNvPr id="4" name="Footer Placeholder 3"/>
          <p:cNvSpPr>
            <a:spLocks noGrp="1"/>
          </p:cNvSpPr>
          <p:nvPr>
            <p:ph type="ftr" sz="quarter" idx="11"/>
          </p:nvPr>
        </p:nvSpPr>
        <p:spPr/>
        <p:txBody>
          <a:bodyPr/>
          <a:lstStyle/>
          <a:p>
            <a:r>
              <a:rPr lang="fa-IR" smtClean="0"/>
              <a:t>محمد علي نژاد</a:t>
            </a:r>
            <a:endParaRPr lang="fa-IR"/>
          </a:p>
        </p:txBody>
      </p:sp>
      <p:sp>
        <p:nvSpPr>
          <p:cNvPr id="6" name="Rectangle 5"/>
          <p:cNvSpPr/>
          <p:nvPr/>
        </p:nvSpPr>
        <p:spPr>
          <a:xfrm>
            <a:off x="804672" y="4023360"/>
            <a:ext cx="1389888" cy="2438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ectangle 6"/>
          <p:cNvSpPr/>
          <p:nvPr/>
        </p:nvSpPr>
        <p:spPr>
          <a:xfrm>
            <a:off x="4529328" y="5065776"/>
            <a:ext cx="1389888" cy="24384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535984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نحوه ورود منابع از طريق </a:t>
            </a:r>
            <a:r>
              <a:rPr lang="en-US" dirty="0" smtClean="0"/>
              <a:t>EndNote</a:t>
            </a:r>
            <a:r>
              <a:rPr lang="fa-IR" dirty="0" smtClean="0"/>
              <a:t> به </a:t>
            </a:r>
            <a:r>
              <a:rPr lang="en-US" dirty="0" smtClean="0"/>
              <a:t>Word</a:t>
            </a:r>
            <a:endParaRPr lang="fa-IR" dirty="0"/>
          </a:p>
        </p:txBody>
      </p:sp>
      <p:sp>
        <p:nvSpPr>
          <p:cNvPr id="3" name="Content Placeholder 2"/>
          <p:cNvSpPr>
            <a:spLocks noGrp="1"/>
          </p:cNvSpPr>
          <p:nvPr>
            <p:ph idx="1"/>
          </p:nvPr>
        </p:nvSpPr>
        <p:spPr>
          <a:xfrm>
            <a:off x="8597900" y="2184400"/>
            <a:ext cx="3060700" cy="3835400"/>
          </a:xfrm>
        </p:spPr>
        <p:txBody>
          <a:bodyPr/>
          <a:lstStyle/>
          <a:p>
            <a:r>
              <a:rPr lang="fa-IR" dirty="0" smtClean="0"/>
              <a:t>براي وارد کردن منابع به </a:t>
            </a:r>
            <a:r>
              <a:rPr lang="en-US" dirty="0" smtClean="0"/>
              <a:t>Word</a:t>
            </a:r>
            <a:r>
              <a:rPr lang="fa-IR" dirty="0" smtClean="0"/>
              <a:t>، ابتدا بايد مقاله يا پابان نامه نوشته شده خود را باز نماييد</a:t>
            </a:r>
          </a:p>
          <a:p>
            <a:r>
              <a:rPr lang="fa-IR" dirty="0" smtClean="0"/>
              <a:t>مکان نما را درجايي قرار دهيد که منبع بايد ذکر شود، مثلا در پايان جمله يا پاراگراف.</a:t>
            </a: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1712288"/>
            <a:ext cx="6743701" cy="4689109"/>
          </a:xfrm>
          <a:prstGeom prst="rect">
            <a:avLst/>
          </a:prstGeom>
        </p:spPr>
      </p:pic>
      <p:cxnSp>
        <p:nvCxnSpPr>
          <p:cNvPr id="7" name="Elbow Connector 6"/>
          <p:cNvCxnSpPr/>
          <p:nvPr/>
        </p:nvCxnSpPr>
        <p:spPr>
          <a:xfrm rot="5400000">
            <a:off x="3365500" y="4572000"/>
            <a:ext cx="241300" cy="12700"/>
          </a:xfrm>
          <a:prstGeom prst="bentConnector3">
            <a:avLst>
              <a:gd name="adj1" fmla="val 7895"/>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3883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نحوه ورود منابع از طريق </a:t>
            </a:r>
            <a:r>
              <a:rPr lang="en-US" dirty="0"/>
              <a:t>EndNote</a:t>
            </a:r>
            <a:r>
              <a:rPr lang="fa-IR" dirty="0"/>
              <a:t> به </a:t>
            </a:r>
            <a:r>
              <a:rPr lang="en-US" dirty="0"/>
              <a:t>Word</a:t>
            </a:r>
            <a:endParaRPr lang="fa-IR" dirty="0"/>
          </a:p>
        </p:txBody>
      </p:sp>
      <p:sp>
        <p:nvSpPr>
          <p:cNvPr id="3" name="Content Placeholder 2"/>
          <p:cNvSpPr>
            <a:spLocks noGrp="1"/>
          </p:cNvSpPr>
          <p:nvPr>
            <p:ph idx="1"/>
          </p:nvPr>
        </p:nvSpPr>
        <p:spPr>
          <a:xfrm>
            <a:off x="8432800" y="2603500"/>
            <a:ext cx="3136899" cy="3416300"/>
          </a:xfrm>
        </p:spPr>
        <p:txBody>
          <a:bodyPr/>
          <a:lstStyle/>
          <a:p>
            <a:r>
              <a:rPr lang="fa-IR" dirty="0" smtClean="0"/>
              <a:t>منبع يا منابع مورد نظر را انتخاب نماييد و سپس به برنامه ورد برگرديد</a:t>
            </a: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496" y="1680632"/>
            <a:ext cx="7641403" cy="4711207"/>
          </a:xfrm>
          <a:prstGeom prst="rect">
            <a:avLst/>
          </a:prstGeom>
        </p:spPr>
      </p:pic>
      <p:sp>
        <p:nvSpPr>
          <p:cNvPr id="6" name="Rectangle 5"/>
          <p:cNvSpPr/>
          <p:nvPr/>
        </p:nvSpPr>
        <p:spPr>
          <a:xfrm>
            <a:off x="2300146" y="4292601"/>
            <a:ext cx="5383354" cy="1587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ectangle 6"/>
          <p:cNvSpPr/>
          <p:nvPr/>
        </p:nvSpPr>
        <p:spPr>
          <a:xfrm>
            <a:off x="2300146" y="4648200"/>
            <a:ext cx="5383354" cy="1587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ectangle 7"/>
          <p:cNvSpPr/>
          <p:nvPr/>
        </p:nvSpPr>
        <p:spPr>
          <a:xfrm>
            <a:off x="2300146" y="4978399"/>
            <a:ext cx="5383354" cy="1587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387611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نحوه ورود منابع از طريق </a:t>
            </a:r>
            <a:r>
              <a:rPr lang="en-US" dirty="0"/>
              <a:t>EndNote</a:t>
            </a:r>
            <a:r>
              <a:rPr lang="fa-IR" dirty="0"/>
              <a:t> به </a:t>
            </a:r>
            <a:r>
              <a:rPr lang="en-US" dirty="0"/>
              <a:t>Word</a:t>
            </a:r>
            <a:endParaRPr lang="fa-IR" dirty="0"/>
          </a:p>
        </p:txBody>
      </p:sp>
      <p:sp>
        <p:nvSpPr>
          <p:cNvPr id="3" name="Content Placeholder 2"/>
          <p:cNvSpPr>
            <a:spLocks noGrp="1"/>
          </p:cNvSpPr>
          <p:nvPr>
            <p:ph idx="1"/>
          </p:nvPr>
        </p:nvSpPr>
        <p:spPr>
          <a:xfrm>
            <a:off x="528496" y="2332268"/>
            <a:ext cx="11053904" cy="1519570"/>
          </a:xfrm>
        </p:spPr>
        <p:txBody>
          <a:bodyPr>
            <a:normAutofit fontScale="85000" lnSpcReduction="10000"/>
          </a:bodyPr>
          <a:lstStyle/>
          <a:p>
            <a:r>
              <a:rPr lang="fa-IR" dirty="0" smtClean="0"/>
              <a:t>در برنامه </a:t>
            </a:r>
            <a:r>
              <a:rPr lang="en-US" dirty="0" smtClean="0"/>
              <a:t>Word</a:t>
            </a:r>
            <a:r>
              <a:rPr lang="fa-IR" dirty="0" smtClean="0"/>
              <a:t>، وارد تب </a:t>
            </a:r>
            <a:r>
              <a:rPr lang="en-US" dirty="0" smtClean="0"/>
              <a:t>EndNote</a:t>
            </a:r>
            <a:r>
              <a:rPr lang="fa-IR" dirty="0" smtClean="0"/>
              <a:t>  شويد و مراحل زير را دنبال نماييد تا منبع مورد نظر وارد متن شود.</a:t>
            </a:r>
          </a:p>
          <a:p>
            <a:r>
              <a:rPr lang="en-US" dirty="0" smtClean="0"/>
              <a:t>Insert Citation/ </a:t>
            </a:r>
            <a:r>
              <a:rPr lang="en-US" dirty="0"/>
              <a:t>Insert </a:t>
            </a:r>
            <a:r>
              <a:rPr lang="en-US" dirty="0" smtClean="0"/>
              <a:t>Selected Citation (s)</a:t>
            </a:r>
            <a:endParaRPr lang="fa-IR" dirty="0" smtClean="0"/>
          </a:p>
          <a:p>
            <a:r>
              <a:rPr lang="fa-IR" dirty="0" smtClean="0"/>
              <a:t>در قسمت </a:t>
            </a:r>
            <a:r>
              <a:rPr lang="en-US" dirty="0" smtClean="0"/>
              <a:t>Style</a:t>
            </a:r>
            <a:r>
              <a:rPr lang="fa-IR" dirty="0" smtClean="0"/>
              <a:t>، سبک‌هاي مختلفي وجود دارند که متناسب با مجله و يا پايان نامه خود بايد آنها را انتخاب نماييد. البته اين کار را در داخل برنامه </a:t>
            </a:r>
            <a:r>
              <a:rPr lang="en-US" dirty="0" smtClean="0"/>
              <a:t>EndNote</a:t>
            </a:r>
            <a:r>
              <a:rPr lang="fa-IR" dirty="0" smtClean="0"/>
              <a:t> هم مي‌توانيد انجام دهيد ولي تا زماني که سبک مورد نظر را در </a:t>
            </a:r>
            <a:r>
              <a:rPr lang="en-US" dirty="0" smtClean="0"/>
              <a:t>Word</a:t>
            </a:r>
            <a:r>
              <a:rPr lang="fa-IR" dirty="0" smtClean="0"/>
              <a:t> انتخاب نکنيد، تغييرات اعمال نخواهند شد.</a:t>
            </a:r>
          </a:p>
          <a:p>
            <a:endParaRPr lang="fa-IR" dirty="0"/>
          </a:p>
        </p:txBody>
      </p:sp>
      <p:sp>
        <p:nvSpPr>
          <p:cNvPr id="4" name="Footer Placeholder 3"/>
          <p:cNvSpPr>
            <a:spLocks noGrp="1"/>
          </p:cNvSpPr>
          <p:nvPr>
            <p:ph type="ftr" sz="quarter" idx="11"/>
          </p:nvPr>
        </p:nvSpPr>
        <p:spPr/>
        <p:txBody>
          <a:bodyPr/>
          <a:lstStyle/>
          <a:p>
            <a:endParaRPr lang="fa-IR"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496" y="4030432"/>
            <a:ext cx="10914065" cy="2182813"/>
          </a:xfrm>
          <a:prstGeom prst="rect">
            <a:avLst/>
          </a:prstGeom>
        </p:spPr>
      </p:pic>
      <p:sp>
        <p:nvSpPr>
          <p:cNvPr id="7" name="Rectangle 6"/>
          <p:cNvSpPr/>
          <p:nvPr/>
        </p:nvSpPr>
        <p:spPr>
          <a:xfrm>
            <a:off x="528496" y="4682068"/>
            <a:ext cx="843104" cy="1159932"/>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ectangle 7"/>
          <p:cNvSpPr/>
          <p:nvPr/>
        </p:nvSpPr>
        <p:spPr>
          <a:xfrm>
            <a:off x="3546192" y="4682068"/>
            <a:ext cx="3324508" cy="359832"/>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416367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نحوه ورود منابع از طريق </a:t>
            </a:r>
            <a:r>
              <a:rPr lang="en-US" dirty="0"/>
              <a:t>EndNote</a:t>
            </a:r>
            <a:r>
              <a:rPr lang="fa-IR" dirty="0"/>
              <a:t> به </a:t>
            </a:r>
            <a:r>
              <a:rPr lang="en-US" dirty="0"/>
              <a:t>Word</a:t>
            </a:r>
            <a:endParaRPr lang="fa-IR"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1999" cy="6985000"/>
          </a:xfrm>
        </p:spPr>
      </p:pic>
      <p:sp>
        <p:nvSpPr>
          <p:cNvPr id="4" name="Footer Placeholder 3"/>
          <p:cNvSpPr>
            <a:spLocks noGrp="1"/>
          </p:cNvSpPr>
          <p:nvPr>
            <p:ph type="ftr" sz="quarter" idx="11"/>
          </p:nvPr>
        </p:nvSpPr>
        <p:spPr/>
        <p:txBody>
          <a:bodyPr/>
          <a:lstStyle/>
          <a:p>
            <a:endParaRPr lang="fa-IR" dirty="0"/>
          </a:p>
        </p:txBody>
      </p:sp>
    </p:spTree>
    <p:extLst>
      <p:ext uri="{BB962C8B-B14F-4D97-AF65-F5344CB8AC3E}">
        <p14:creationId xmlns:p14="http://schemas.microsoft.com/office/powerpoint/2010/main" val="3420964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ايجاد يا ويرايش </a:t>
            </a:r>
            <a:r>
              <a:rPr lang="en-US" dirty="0" smtClean="0"/>
              <a:t>Style</a:t>
            </a:r>
            <a:endParaRPr lang="fa-IR" dirty="0"/>
          </a:p>
        </p:txBody>
      </p:sp>
      <p:sp>
        <p:nvSpPr>
          <p:cNvPr id="3" name="Content Placeholder 2"/>
          <p:cNvSpPr>
            <a:spLocks noGrp="1"/>
          </p:cNvSpPr>
          <p:nvPr>
            <p:ph idx="1"/>
          </p:nvPr>
        </p:nvSpPr>
        <p:spPr>
          <a:xfrm>
            <a:off x="8166100" y="2273300"/>
            <a:ext cx="3556000" cy="3746500"/>
          </a:xfrm>
        </p:spPr>
        <p:txBody>
          <a:bodyPr/>
          <a:lstStyle/>
          <a:p>
            <a:r>
              <a:rPr lang="fa-IR" dirty="0" smtClean="0"/>
              <a:t>براي ايجاد </a:t>
            </a:r>
            <a:r>
              <a:rPr lang="en-US" dirty="0" smtClean="0"/>
              <a:t>Style</a:t>
            </a:r>
            <a:r>
              <a:rPr lang="fa-IR" dirty="0" smtClean="0"/>
              <a:t> جديد بايد منوي </a:t>
            </a:r>
            <a:r>
              <a:rPr lang="en-US" dirty="0" smtClean="0"/>
              <a:t>Edit</a:t>
            </a:r>
            <a:r>
              <a:rPr lang="fa-IR" dirty="0" smtClean="0"/>
              <a:t> و سپس گزينه‌هاي </a:t>
            </a:r>
            <a:r>
              <a:rPr lang="en-US" dirty="0" smtClean="0"/>
              <a:t>Output Style</a:t>
            </a:r>
            <a:r>
              <a:rPr lang="fa-IR" dirty="0" smtClean="0"/>
              <a:t> و </a:t>
            </a:r>
            <a:r>
              <a:rPr lang="en-US" dirty="0" smtClean="0"/>
              <a:t>New Style</a:t>
            </a:r>
            <a:r>
              <a:rPr lang="fa-IR" dirty="0" smtClean="0"/>
              <a:t> را انتخاب نماييد. اين کار به لحاظ زمانبر بودن و مشکلات همراه ان توصيه نمي‌شود و بهتر است که يکي از </a:t>
            </a:r>
            <a:r>
              <a:rPr lang="en-US" dirty="0" smtClean="0"/>
              <a:t>Style</a:t>
            </a:r>
            <a:r>
              <a:rPr lang="fa-IR" dirty="0" smtClean="0"/>
              <a:t>هاي موجود که با سبک مورد نظر مطابقت بيشتري دارد را انتخاب و ويرايش نماييد. براي اين کار از منوي </a:t>
            </a:r>
            <a:r>
              <a:rPr lang="en-US" dirty="0" smtClean="0"/>
              <a:t>Edit</a:t>
            </a:r>
            <a:r>
              <a:rPr lang="fa-IR" dirty="0" smtClean="0"/>
              <a:t>، </a:t>
            </a:r>
            <a:r>
              <a:rPr lang="en-US" dirty="0" smtClean="0"/>
              <a:t>Output Style</a:t>
            </a:r>
            <a:r>
              <a:rPr lang="fa-IR" dirty="0" smtClean="0"/>
              <a:t>، </a:t>
            </a:r>
            <a:r>
              <a:rPr lang="en-US" dirty="0" smtClean="0"/>
              <a:t>Style</a:t>
            </a:r>
            <a:r>
              <a:rPr lang="fa-IR" dirty="0" smtClean="0"/>
              <a:t> مورد نظر خود را انتخاب و اقدام به ویرایش آن نماييد.</a:t>
            </a:r>
            <a:endParaRPr lang="fa-IR" dirty="0"/>
          </a:p>
        </p:txBody>
      </p:sp>
      <p:sp>
        <p:nvSpPr>
          <p:cNvPr id="4" name="Footer Placeholder 3"/>
          <p:cNvSpPr>
            <a:spLocks noGrp="1"/>
          </p:cNvSpPr>
          <p:nvPr>
            <p:ph type="ftr" sz="quarter" idx="11"/>
          </p:nvPr>
        </p:nvSpPr>
        <p:spPr/>
        <p:txBody>
          <a:bodyPr/>
          <a:lstStyle/>
          <a:p>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496" y="1974680"/>
            <a:ext cx="7159625" cy="4197520"/>
          </a:xfrm>
          <a:prstGeom prst="rect">
            <a:avLst/>
          </a:prstGeom>
        </p:spPr>
      </p:pic>
    </p:spTree>
    <p:extLst>
      <p:ext uri="{BB962C8B-B14F-4D97-AF65-F5344CB8AC3E}">
        <p14:creationId xmlns:p14="http://schemas.microsoft.com/office/powerpoint/2010/main" val="1871396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ايجاد يا ويرايش </a:t>
            </a:r>
            <a:r>
              <a:rPr lang="en-US" dirty="0" smtClean="0"/>
              <a:t>Style</a:t>
            </a:r>
            <a:endParaRPr lang="fa-IR" dirty="0"/>
          </a:p>
        </p:txBody>
      </p:sp>
      <p:sp>
        <p:nvSpPr>
          <p:cNvPr id="3" name="Content Placeholder 2"/>
          <p:cNvSpPr>
            <a:spLocks noGrp="1"/>
          </p:cNvSpPr>
          <p:nvPr>
            <p:ph idx="1"/>
          </p:nvPr>
        </p:nvSpPr>
        <p:spPr>
          <a:xfrm>
            <a:off x="8184731" y="1993453"/>
            <a:ext cx="3468435" cy="4703187"/>
          </a:xfrm>
        </p:spPr>
        <p:txBody>
          <a:bodyPr>
            <a:normAutofit/>
          </a:bodyPr>
          <a:lstStyle/>
          <a:p>
            <a:r>
              <a:rPr lang="fa-IR" dirty="0" smtClean="0"/>
              <a:t>بخش‌های اصلی پنجره نشان داده شده در شکل قبل، </a:t>
            </a:r>
            <a:r>
              <a:rPr lang="en-US" dirty="0" smtClean="0"/>
              <a:t>Citations</a:t>
            </a:r>
            <a:r>
              <a:rPr lang="fa-IR" dirty="0" smtClean="0"/>
              <a:t> و </a:t>
            </a:r>
            <a:r>
              <a:rPr lang="en-US" dirty="0" smtClean="0"/>
              <a:t>Bibliography</a:t>
            </a:r>
            <a:r>
              <a:rPr lang="fa-IR" dirty="0" smtClean="0"/>
              <a:t> هستند که در این قسمت به تنظیمات مهم این دو بخش می‌پردازیم.</a:t>
            </a:r>
          </a:p>
          <a:p>
            <a:r>
              <a:rPr lang="fa-IR" dirty="0" smtClean="0"/>
              <a:t>بسته به فرمت مجله، در قسمت </a:t>
            </a:r>
            <a:r>
              <a:rPr lang="en-US" dirty="0" smtClean="0"/>
              <a:t>Templates</a:t>
            </a:r>
            <a:r>
              <a:rPr lang="fa-IR" dirty="0" smtClean="0"/>
              <a:t> می‌توانید تعیین کنید که آیا مانند کادر آبی رنگ، شماره منابع در متن آورده شود یا اینکه مثل کادر قرمز به صورت مولف، سال وارد شود (گزینه پیش فرض سبک </a:t>
            </a:r>
            <a:r>
              <a:rPr lang="en-US" dirty="0" smtClean="0"/>
              <a:t>APA</a:t>
            </a:r>
            <a:r>
              <a:rPr lang="fa-IR" dirty="0" smtClean="0"/>
              <a:t>).</a:t>
            </a:r>
            <a:endParaRPr lang="fa-IR" dirty="0"/>
          </a:p>
        </p:txBody>
      </p:sp>
      <p:sp>
        <p:nvSpPr>
          <p:cNvPr id="4" name="Footer Placeholder 3"/>
          <p:cNvSpPr>
            <a:spLocks noGrp="1"/>
          </p:cNvSpPr>
          <p:nvPr>
            <p:ph type="ftr" sz="quarter" idx="11"/>
          </p:nvPr>
        </p:nvSpPr>
        <p:spPr/>
        <p:txBody>
          <a:bodyPr/>
          <a:lstStyle/>
          <a:p>
            <a:endParaRPr lang="fa-IR"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94472"/>
            <a:ext cx="6153952" cy="2400801"/>
          </a:xfrm>
          <a:prstGeom prst="rect">
            <a:avLst/>
          </a:prstGeom>
        </p:spPr>
      </p:pic>
      <p:sp>
        <p:nvSpPr>
          <p:cNvPr id="7" name="Rectangle 6"/>
          <p:cNvSpPr/>
          <p:nvPr/>
        </p:nvSpPr>
        <p:spPr>
          <a:xfrm>
            <a:off x="528497" y="2538664"/>
            <a:ext cx="1083736" cy="2971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Rectangle 7"/>
          <p:cNvSpPr/>
          <p:nvPr/>
        </p:nvSpPr>
        <p:spPr>
          <a:xfrm>
            <a:off x="3076976" y="2177716"/>
            <a:ext cx="3167413" cy="36094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2181" y="3855518"/>
            <a:ext cx="6064518" cy="2636121"/>
          </a:xfrm>
          <a:prstGeom prst="rect">
            <a:avLst/>
          </a:prstGeom>
        </p:spPr>
      </p:pic>
      <p:sp>
        <p:nvSpPr>
          <p:cNvPr id="10" name="Rectangle 9"/>
          <p:cNvSpPr/>
          <p:nvPr/>
        </p:nvSpPr>
        <p:spPr>
          <a:xfrm>
            <a:off x="4719286" y="4114799"/>
            <a:ext cx="3167413" cy="360947"/>
          </a:xfrm>
          <a:prstGeom prst="rect">
            <a:avLst/>
          </a:prstGeom>
          <a:noFill/>
          <a:ln w="571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373713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anose="020B0604020202020204" pitchFamily="34" charset="0"/>
              </a:rPr>
              <a:t> </a:t>
            </a:r>
            <a:r>
              <a:rPr lang="en-US" dirty="0" smtClean="0">
                <a:cs typeface="Arial" panose="020B0604020202020204" pitchFamily="34" charset="0"/>
              </a:rPr>
              <a:t>EndNote</a:t>
            </a:r>
            <a:r>
              <a:rPr lang="fa-IR" dirty="0">
                <a:cs typeface="Arial" panose="020B0604020202020204" pitchFamily="34" charset="0"/>
              </a:rPr>
              <a:t>چ</a:t>
            </a:r>
            <a:r>
              <a:rPr lang="ar-SA" dirty="0">
                <a:cs typeface="Arial" panose="020B0604020202020204" pitchFamily="34" charset="0"/>
              </a:rPr>
              <a:t>ي</a:t>
            </a:r>
            <a:r>
              <a:rPr lang="fa-IR" dirty="0">
                <a:cs typeface="Arial" panose="020B0604020202020204" pitchFamily="34" charset="0"/>
              </a:rPr>
              <a:t>ست؟</a:t>
            </a:r>
            <a:endParaRPr lang="fa-IR" dirty="0"/>
          </a:p>
        </p:txBody>
      </p:sp>
      <p:sp>
        <p:nvSpPr>
          <p:cNvPr id="3" name="Content Placeholder 2"/>
          <p:cNvSpPr>
            <a:spLocks noGrp="1"/>
          </p:cNvSpPr>
          <p:nvPr>
            <p:ph idx="1"/>
          </p:nvPr>
        </p:nvSpPr>
        <p:spPr/>
        <p:txBody>
          <a:bodyPr/>
          <a:lstStyle/>
          <a:p>
            <a:r>
              <a:rPr lang="en-US" sz="3200" b="1" dirty="0" smtClean="0"/>
              <a:t>EndNote</a:t>
            </a:r>
            <a:r>
              <a:rPr lang="fa-IR" sz="4800" b="1" dirty="0" smtClean="0">
                <a:cs typeface="B Nazanin" panose="00000400000000000000" pitchFamily="2" charset="-78"/>
              </a:rPr>
              <a:t> </a:t>
            </a:r>
            <a:r>
              <a:rPr lang="fa-IR" sz="3200" b="1" dirty="0" smtClean="0">
                <a:cs typeface="B Nazanin" panose="00000400000000000000" pitchFamily="2" charset="-78"/>
              </a:rPr>
              <a:t>در لغت به معناي نکته پاياني است.</a:t>
            </a:r>
          </a:p>
          <a:p>
            <a:r>
              <a:rPr lang="fa-IR" sz="3200" b="1" dirty="0">
                <a:cs typeface="B Nazanin" panose="00000400000000000000" pitchFamily="2" charset="-78"/>
              </a:rPr>
              <a:t>پا</a:t>
            </a:r>
            <a:r>
              <a:rPr lang="ar-SA" sz="3200" b="1" dirty="0">
                <a:cs typeface="B Nazanin" panose="00000400000000000000" pitchFamily="2" charset="-78"/>
              </a:rPr>
              <a:t>ي</a:t>
            </a:r>
            <a:r>
              <a:rPr lang="fa-IR" sz="3200" b="1" dirty="0">
                <a:cs typeface="B Nazanin" panose="00000400000000000000" pitchFamily="2" charset="-78"/>
              </a:rPr>
              <a:t>گاه</a:t>
            </a:r>
            <a:r>
              <a:rPr lang="ar-SA" sz="3200" b="1" dirty="0">
                <a:cs typeface="B Nazanin" panose="00000400000000000000" pitchFamily="2" charset="-78"/>
              </a:rPr>
              <a:t>ي</a:t>
            </a:r>
            <a:r>
              <a:rPr lang="fa-IR" sz="3200" b="1" dirty="0">
                <a:cs typeface="B Nazanin" panose="00000400000000000000" pitchFamily="2" charset="-78"/>
              </a:rPr>
              <a:t> جهت ذخ</a:t>
            </a:r>
            <a:r>
              <a:rPr lang="ar-SA" sz="3200" b="1" dirty="0">
                <a:cs typeface="B Nazanin" panose="00000400000000000000" pitchFamily="2" charset="-78"/>
              </a:rPr>
              <a:t>ي</a:t>
            </a:r>
            <a:r>
              <a:rPr lang="fa-IR" sz="3200" b="1" dirty="0">
                <a:cs typeface="B Nazanin" panose="00000400000000000000" pitchFamily="2" charset="-78"/>
              </a:rPr>
              <a:t>ر و سازمانده</a:t>
            </a:r>
            <a:r>
              <a:rPr lang="ar-SA" sz="3200" b="1" dirty="0">
                <a:cs typeface="B Nazanin" panose="00000400000000000000" pitchFamily="2" charset="-78"/>
              </a:rPr>
              <a:t>ي</a:t>
            </a:r>
            <a:r>
              <a:rPr lang="fa-IR" sz="3200" b="1" dirty="0">
                <a:cs typeface="B Nazanin" panose="00000400000000000000" pitchFamily="2" charset="-78"/>
              </a:rPr>
              <a:t> منابع مورد استفاده در نوشتن  مقالات پا</a:t>
            </a:r>
            <a:r>
              <a:rPr lang="ar-SA" sz="3200" b="1" dirty="0">
                <a:cs typeface="B Nazanin" panose="00000400000000000000" pitchFamily="2" charset="-78"/>
              </a:rPr>
              <a:t>ي</a:t>
            </a:r>
            <a:r>
              <a:rPr lang="fa-IR" sz="3200" b="1" dirty="0">
                <a:cs typeface="B Nazanin" panose="00000400000000000000" pitchFamily="2" charset="-78"/>
              </a:rPr>
              <a:t>ان نامه ها و كتابها</a:t>
            </a:r>
          </a:p>
        </p:txBody>
      </p:sp>
    </p:spTree>
    <p:extLst>
      <p:ext uri="{BB962C8B-B14F-4D97-AF65-F5344CB8AC3E}">
        <p14:creationId xmlns:p14="http://schemas.microsoft.com/office/powerpoint/2010/main" val="285769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ايجاد يا ويرايش </a:t>
            </a:r>
            <a:r>
              <a:rPr lang="en-US" dirty="0" smtClean="0"/>
              <a:t>Style</a:t>
            </a:r>
            <a:endParaRPr lang="fa-IR" dirty="0"/>
          </a:p>
        </p:txBody>
      </p:sp>
      <p:sp>
        <p:nvSpPr>
          <p:cNvPr id="3" name="Content Placeholder 2"/>
          <p:cNvSpPr>
            <a:spLocks noGrp="1"/>
          </p:cNvSpPr>
          <p:nvPr>
            <p:ph idx="1"/>
          </p:nvPr>
        </p:nvSpPr>
        <p:spPr>
          <a:xfrm>
            <a:off x="8166100" y="2273300"/>
            <a:ext cx="3556000" cy="3746500"/>
          </a:xfrm>
        </p:spPr>
        <p:txBody>
          <a:bodyPr/>
          <a:lstStyle/>
          <a:p>
            <a:r>
              <a:rPr lang="fa-IR" dirty="0" smtClean="0"/>
              <a:t>در قسمت </a:t>
            </a:r>
            <a:r>
              <a:rPr lang="en-US" dirty="0" smtClean="0"/>
              <a:t>Author Lists</a:t>
            </a:r>
            <a:r>
              <a:rPr lang="fa-IR" dirty="0" smtClean="0"/>
              <a:t> می‌توانید تعیین کنید که بعد از آوردن نام چند مولف کلمه همکاران آورده شود.</a:t>
            </a:r>
            <a:endParaRPr lang="fa-IR" dirty="0"/>
          </a:p>
        </p:txBody>
      </p:sp>
      <p:sp>
        <p:nvSpPr>
          <p:cNvPr id="4" name="Footer Placeholder 3"/>
          <p:cNvSpPr>
            <a:spLocks noGrp="1"/>
          </p:cNvSpPr>
          <p:nvPr>
            <p:ph type="ftr" sz="quarter" idx="11"/>
          </p:nvPr>
        </p:nvSpPr>
        <p:spPr/>
        <p:txBody>
          <a:bodyPr/>
          <a:lstStyle/>
          <a:p>
            <a:endParaRPr lang="fa-IR"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240" y="1693753"/>
            <a:ext cx="6996112" cy="4905593"/>
          </a:xfrm>
          <a:prstGeom prst="rect">
            <a:avLst/>
          </a:prstGeom>
        </p:spPr>
      </p:pic>
      <p:sp>
        <p:nvSpPr>
          <p:cNvPr id="11" name="Rectangle 10"/>
          <p:cNvSpPr/>
          <p:nvPr/>
        </p:nvSpPr>
        <p:spPr>
          <a:xfrm>
            <a:off x="975461" y="4427619"/>
            <a:ext cx="1226318" cy="240633"/>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1" anchor="ctr"/>
          <a:lstStyle/>
          <a:p>
            <a:pPr algn="ctr"/>
            <a:endParaRPr lang="fa-IR"/>
          </a:p>
        </p:txBody>
      </p:sp>
      <p:sp>
        <p:nvSpPr>
          <p:cNvPr id="12" name="Rectangle 11"/>
          <p:cNvSpPr/>
          <p:nvPr/>
        </p:nvSpPr>
        <p:spPr>
          <a:xfrm>
            <a:off x="1155254" y="4868777"/>
            <a:ext cx="1226318" cy="240633"/>
          </a:xfrm>
          <a:prstGeom prst="rect">
            <a:avLst/>
          </a:prstGeom>
          <a:noFill/>
          <a:ln w="38100">
            <a:solidFill>
              <a:srgbClr val="7030A0"/>
            </a:solidFill>
          </a:ln>
        </p:spPr>
        <p:style>
          <a:lnRef idx="2">
            <a:schemeClr val="accent4"/>
          </a:lnRef>
          <a:fillRef idx="1">
            <a:schemeClr val="lt1"/>
          </a:fillRef>
          <a:effectRef idx="0">
            <a:schemeClr val="accent4"/>
          </a:effectRef>
          <a:fontRef idx="minor">
            <a:schemeClr val="dk1"/>
          </a:fontRef>
        </p:style>
        <p:txBody>
          <a:bodyPr rtlCol="1" anchor="ctr"/>
          <a:lstStyle/>
          <a:p>
            <a:pPr algn="ctr"/>
            <a:endParaRPr lang="fa-IR">
              <a:solidFill>
                <a:srgbClr val="7030A0"/>
              </a:solidFill>
            </a:endParaRPr>
          </a:p>
        </p:txBody>
      </p:sp>
      <p:sp>
        <p:nvSpPr>
          <p:cNvPr id="14" name="Rectangle 13"/>
          <p:cNvSpPr/>
          <p:nvPr/>
        </p:nvSpPr>
        <p:spPr>
          <a:xfrm>
            <a:off x="3126202" y="3681664"/>
            <a:ext cx="4020555" cy="348916"/>
          </a:xfrm>
          <a:prstGeom prst="rect">
            <a:avLst/>
          </a:prstGeom>
          <a:noFill/>
          <a:ln w="57150">
            <a:solidFill>
              <a:srgbClr val="FF0000"/>
            </a:solidFill>
          </a:ln>
        </p:spPr>
        <p:style>
          <a:lnRef idx="2">
            <a:schemeClr val="accent4"/>
          </a:lnRef>
          <a:fillRef idx="1">
            <a:schemeClr val="lt1"/>
          </a:fillRef>
          <a:effectRef idx="0">
            <a:schemeClr val="accent4"/>
          </a:effectRef>
          <a:fontRef idx="minor">
            <a:schemeClr val="dk1"/>
          </a:fontRef>
        </p:style>
        <p:txBody>
          <a:bodyPr rtlCol="1" anchor="ctr"/>
          <a:lstStyle/>
          <a:p>
            <a:pPr algn="ctr"/>
            <a:endParaRPr lang="fa-IR">
              <a:solidFill>
                <a:srgbClr val="7030A0"/>
              </a:solidFill>
            </a:endParaRPr>
          </a:p>
        </p:txBody>
      </p:sp>
    </p:spTree>
    <p:extLst>
      <p:ext uri="{BB962C8B-B14F-4D97-AF65-F5344CB8AC3E}">
        <p14:creationId xmlns:p14="http://schemas.microsoft.com/office/powerpoint/2010/main" val="27589319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496" y="1727477"/>
            <a:ext cx="6846862" cy="5039339"/>
          </a:xfrm>
          <a:prstGeom prst="rect">
            <a:avLst/>
          </a:prstGeom>
        </p:spPr>
      </p:pic>
      <p:sp>
        <p:nvSpPr>
          <p:cNvPr id="2" name="Title 1"/>
          <p:cNvSpPr>
            <a:spLocks noGrp="1"/>
          </p:cNvSpPr>
          <p:nvPr>
            <p:ph type="title"/>
          </p:nvPr>
        </p:nvSpPr>
        <p:spPr/>
        <p:txBody>
          <a:bodyPr/>
          <a:lstStyle/>
          <a:p>
            <a:r>
              <a:rPr lang="fa-IR" dirty="0" smtClean="0"/>
              <a:t>ايجاد يا ويرايش </a:t>
            </a:r>
            <a:r>
              <a:rPr lang="en-US" dirty="0" smtClean="0"/>
              <a:t>Style</a:t>
            </a:r>
            <a:endParaRPr lang="fa-IR" dirty="0"/>
          </a:p>
        </p:txBody>
      </p:sp>
      <p:sp>
        <p:nvSpPr>
          <p:cNvPr id="3" name="Content Placeholder 2"/>
          <p:cNvSpPr>
            <a:spLocks noGrp="1"/>
          </p:cNvSpPr>
          <p:nvPr>
            <p:ph idx="1"/>
          </p:nvPr>
        </p:nvSpPr>
        <p:spPr>
          <a:xfrm>
            <a:off x="8166100" y="2273300"/>
            <a:ext cx="3556000" cy="3746500"/>
          </a:xfrm>
        </p:spPr>
        <p:txBody>
          <a:bodyPr/>
          <a:lstStyle/>
          <a:p>
            <a:r>
              <a:rPr lang="fa-IR" dirty="0" smtClean="0"/>
              <a:t>در قسمت </a:t>
            </a:r>
            <a:r>
              <a:rPr lang="en-US" dirty="0" smtClean="0"/>
              <a:t>Sort Order</a:t>
            </a:r>
            <a:r>
              <a:rPr lang="fa-IR" dirty="0" smtClean="0"/>
              <a:t> می‌توانید تعیین کنید که فهرست منابع بر چه اساسی مرتب شوند.</a:t>
            </a:r>
          </a:p>
          <a:p>
            <a:r>
              <a:rPr lang="fa-IR" dirty="0" smtClean="0"/>
              <a:t>گزینه اول به ترتیب ظهور در متن مرتب می‌کند و بقیه گزینه‌ها همانطور که تصویر مشاهده می‌کنید به وضوح مشخص شده است.</a:t>
            </a:r>
            <a:endParaRPr lang="fa-IR" dirty="0"/>
          </a:p>
        </p:txBody>
      </p:sp>
      <p:sp>
        <p:nvSpPr>
          <p:cNvPr id="4" name="Footer Placeholder 3"/>
          <p:cNvSpPr>
            <a:spLocks noGrp="1"/>
          </p:cNvSpPr>
          <p:nvPr>
            <p:ph type="ftr" sz="quarter" idx="11"/>
          </p:nvPr>
        </p:nvSpPr>
        <p:spPr/>
        <p:txBody>
          <a:bodyPr/>
          <a:lstStyle/>
          <a:p>
            <a:endParaRPr lang="fa-IR" dirty="0"/>
          </a:p>
        </p:txBody>
      </p:sp>
      <p:sp>
        <p:nvSpPr>
          <p:cNvPr id="11" name="Rectangle 10"/>
          <p:cNvSpPr/>
          <p:nvPr/>
        </p:nvSpPr>
        <p:spPr>
          <a:xfrm>
            <a:off x="528496" y="4247146"/>
            <a:ext cx="1467179" cy="324853"/>
          </a:xfrm>
          <a:prstGeom prst="rect">
            <a:avLst/>
          </a:prstGeom>
          <a:noFill/>
          <a:ln w="38100">
            <a:solidFill>
              <a:srgbClr val="FF0000"/>
            </a:solidFill>
          </a:ln>
        </p:spPr>
        <p:style>
          <a:lnRef idx="2">
            <a:schemeClr val="accent4"/>
          </a:lnRef>
          <a:fillRef idx="1">
            <a:schemeClr val="lt1"/>
          </a:fillRef>
          <a:effectRef idx="0">
            <a:schemeClr val="accent4"/>
          </a:effectRef>
          <a:fontRef idx="minor">
            <a:schemeClr val="dk1"/>
          </a:fontRef>
        </p:style>
        <p:txBody>
          <a:bodyPr rtlCol="1" anchor="ctr"/>
          <a:lstStyle/>
          <a:p>
            <a:pPr algn="ctr"/>
            <a:endParaRPr lang="fa-IR"/>
          </a:p>
        </p:txBody>
      </p:sp>
      <p:sp>
        <p:nvSpPr>
          <p:cNvPr id="12" name="Rectangle 11"/>
          <p:cNvSpPr/>
          <p:nvPr/>
        </p:nvSpPr>
        <p:spPr>
          <a:xfrm>
            <a:off x="836414" y="6110162"/>
            <a:ext cx="1226318" cy="281677"/>
          </a:xfrm>
          <a:prstGeom prst="rect">
            <a:avLst/>
          </a:prstGeom>
          <a:noFill/>
          <a:ln w="38100">
            <a:solidFill>
              <a:srgbClr val="7030A0"/>
            </a:solidFill>
          </a:ln>
        </p:spPr>
        <p:style>
          <a:lnRef idx="2">
            <a:schemeClr val="accent4"/>
          </a:lnRef>
          <a:fillRef idx="1">
            <a:schemeClr val="lt1"/>
          </a:fillRef>
          <a:effectRef idx="0">
            <a:schemeClr val="accent4"/>
          </a:effectRef>
          <a:fontRef idx="minor">
            <a:schemeClr val="dk1"/>
          </a:fontRef>
        </p:style>
        <p:txBody>
          <a:bodyPr rtlCol="1" anchor="ctr"/>
          <a:lstStyle/>
          <a:p>
            <a:pPr algn="ctr"/>
            <a:endParaRPr lang="fa-IR">
              <a:solidFill>
                <a:srgbClr val="7030A0"/>
              </a:solidFill>
            </a:endParaRPr>
          </a:p>
        </p:txBody>
      </p:sp>
      <p:sp>
        <p:nvSpPr>
          <p:cNvPr id="14" name="Rectangle 13"/>
          <p:cNvSpPr/>
          <p:nvPr/>
        </p:nvSpPr>
        <p:spPr>
          <a:xfrm>
            <a:off x="2873539" y="1926883"/>
            <a:ext cx="4020555" cy="346417"/>
          </a:xfrm>
          <a:prstGeom prst="rect">
            <a:avLst/>
          </a:prstGeom>
          <a:noFill/>
          <a:ln w="57150">
            <a:solidFill>
              <a:srgbClr val="FF0000"/>
            </a:solidFill>
          </a:ln>
        </p:spPr>
        <p:style>
          <a:lnRef idx="2">
            <a:schemeClr val="accent4"/>
          </a:lnRef>
          <a:fillRef idx="1">
            <a:schemeClr val="lt1"/>
          </a:fillRef>
          <a:effectRef idx="0">
            <a:schemeClr val="accent4"/>
          </a:effectRef>
          <a:fontRef idx="minor">
            <a:schemeClr val="dk1"/>
          </a:fontRef>
        </p:style>
        <p:txBody>
          <a:bodyPr rtlCol="1" anchor="ctr"/>
          <a:lstStyle/>
          <a:p>
            <a:pPr algn="ctr"/>
            <a:endParaRPr lang="fa-IR">
              <a:solidFill>
                <a:srgbClr val="7030A0"/>
              </a:solidFill>
            </a:endParaRPr>
          </a:p>
        </p:txBody>
      </p:sp>
    </p:spTree>
    <p:extLst>
      <p:ext uri="{BB962C8B-B14F-4D97-AF65-F5344CB8AC3E}">
        <p14:creationId xmlns:p14="http://schemas.microsoft.com/office/powerpoint/2010/main" val="3877860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اصطلاحات رايج در </a:t>
            </a:r>
            <a:r>
              <a:rPr lang="en-US" dirty="0" smtClean="0"/>
              <a:t>EndNote</a:t>
            </a:r>
            <a:endParaRPr lang="fa-IR" dirty="0"/>
          </a:p>
        </p:txBody>
      </p:sp>
      <p:sp>
        <p:nvSpPr>
          <p:cNvPr id="3" name="Content Placeholder 2"/>
          <p:cNvSpPr>
            <a:spLocks noGrp="1"/>
          </p:cNvSpPr>
          <p:nvPr>
            <p:ph idx="1"/>
          </p:nvPr>
        </p:nvSpPr>
        <p:spPr/>
        <p:txBody>
          <a:bodyPr>
            <a:normAutofit/>
          </a:bodyPr>
          <a:lstStyle/>
          <a:p>
            <a:r>
              <a:rPr lang="fa-IR" sz="3200" dirty="0" smtClean="0">
                <a:cs typeface="B Nazanin" panose="00000400000000000000" pitchFamily="2" charset="-78"/>
              </a:rPr>
              <a:t>مستندات يا </a:t>
            </a:r>
            <a:r>
              <a:rPr lang="en-US" sz="3200" dirty="0" smtClean="0">
                <a:cs typeface="B Nazanin" panose="00000400000000000000" pitchFamily="2" charset="-78"/>
              </a:rPr>
              <a:t>Citation</a:t>
            </a:r>
            <a:r>
              <a:rPr lang="fa-IR" sz="3200" dirty="0" smtClean="0">
                <a:cs typeface="B Nazanin" panose="00000400000000000000" pitchFamily="2" charset="-78"/>
              </a:rPr>
              <a:t>، که به منابع استناد شده در متن مقاله گفته مي‌شود.</a:t>
            </a:r>
          </a:p>
          <a:p>
            <a:r>
              <a:rPr lang="fa-IR" sz="3200" dirty="0" smtClean="0">
                <a:cs typeface="B Nazanin" panose="00000400000000000000" pitchFamily="2" charset="-78"/>
              </a:rPr>
              <a:t>فهرست منابع يا </a:t>
            </a:r>
            <a:r>
              <a:rPr lang="en-US" sz="3200" dirty="0" smtClean="0">
                <a:cs typeface="B Nazanin" panose="00000400000000000000" pitchFamily="2" charset="-78"/>
              </a:rPr>
              <a:t>Bibliography</a:t>
            </a:r>
            <a:r>
              <a:rPr lang="fa-IR" sz="3200" dirty="0" smtClean="0">
                <a:cs typeface="B Nazanin" panose="00000400000000000000" pitchFamily="2" charset="-78"/>
              </a:rPr>
              <a:t>، که در پايان متن پژوهشي يا مقاله ذکر مي‌شود.</a:t>
            </a:r>
          </a:p>
          <a:p>
            <a:r>
              <a:rPr lang="fa-IR" sz="3200" dirty="0" smtClean="0">
                <a:cs typeface="B Nazanin" panose="00000400000000000000" pitchFamily="2" charset="-78"/>
              </a:rPr>
              <a:t>سبک يا </a:t>
            </a:r>
            <a:r>
              <a:rPr lang="en-US" sz="3200" dirty="0" smtClean="0">
                <a:cs typeface="B Nazanin" panose="00000400000000000000" pitchFamily="2" charset="-78"/>
              </a:rPr>
              <a:t>Style</a:t>
            </a:r>
            <a:r>
              <a:rPr lang="fa-IR" sz="3200" dirty="0" smtClean="0">
                <a:cs typeface="B Nazanin" panose="00000400000000000000" pitchFamily="2" charset="-78"/>
              </a:rPr>
              <a:t>، که مجلات مختلف براي نوشتن منابع از آنها استفاده مي‌کنند.</a:t>
            </a:r>
            <a:endParaRPr lang="fa-IR" sz="3200" dirty="0">
              <a:cs typeface="B Nazanin" panose="00000400000000000000" pitchFamily="2" charset="-78"/>
            </a:endParaRPr>
          </a:p>
        </p:txBody>
      </p:sp>
    </p:spTree>
    <p:extLst>
      <p:ext uri="{BB962C8B-B14F-4D97-AF65-F5344CB8AC3E}">
        <p14:creationId xmlns:p14="http://schemas.microsoft.com/office/powerpoint/2010/main" val="2285070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bg1"/>
                </a:solidFill>
                <a:ea typeface="Arial Unicode MS" panose="020B0604020202020204" pitchFamily="34" charset="-128"/>
                <a:cs typeface="Arial Unicode MS" panose="020B0604020202020204" pitchFamily="34" charset="-128"/>
              </a:rPr>
              <a:t>استفاده از نرم افزار </a:t>
            </a:r>
            <a:r>
              <a:rPr lang="en-US" dirty="0">
                <a:solidFill>
                  <a:schemeClr val="bg1"/>
                </a:solidFill>
                <a:ea typeface="Arial Unicode MS" panose="020B0604020202020204" pitchFamily="34" charset="-128"/>
                <a:cs typeface="Arial Unicode MS" panose="020B0604020202020204" pitchFamily="34" charset="-128"/>
              </a:rPr>
              <a:t>ENDNOT</a:t>
            </a:r>
            <a:endParaRPr lang="fa-IR" dirty="0"/>
          </a:p>
        </p:txBody>
      </p:sp>
      <p:sp>
        <p:nvSpPr>
          <p:cNvPr id="3" name="Content Placeholder 2"/>
          <p:cNvSpPr>
            <a:spLocks noGrp="1"/>
          </p:cNvSpPr>
          <p:nvPr>
            <p:ph idx="1"/>
          </p:nvPr>
        </p:nvSpPr>
        <p:spPr>
          <a:xfrm>
            <a:off x="5727701" y="2743200"/>
            <a:ext cx="6065944" cy="3149600"/>
          </a:xfrm>
        </p:spPr>
        <p:txBody>
          <a:bodyPr/>
          <a:lstStyle/>
          <a:p>
            <a:r>
              <a:rPr lang="fa-IR" sz="2400" dirty="0" smtClean="0"/>
              <a:t>چنانچه براي اولين بار از اين برنامه استفاده مي‌کنيد پنجره زير براي شما نمايش داده مي‌شود.</a:t>
            </a:r>
          </a:p>
          <a:p>
            <a:r>
              <a:rPr lang="fa-IR" sz="2400" dirty="0" smtClean="0"/>
              <a:t>با انتخاب گزينه دوم مي‌توانيد يک </a:t>
            </a:r>
            <a:r>
              <a:rPr lang="en-US" sz="2400" dirty="0" smtClean="0"/>
              <a:t>Library</a:t>
            </a:r>
            <a:r>
              <a:rPr lang="fa-IR" sz="2400" dirty="0" smtClean="0"/>
              <a:t> جديد بسازيد</a:t>
            </a:r>
          </a:p>
          <a:p>
            <a:r>
              <a:rPr lang="fa-IR" sz="2400" dirty="0" smtClean="0"/>
              <a:t>در صورت داشتن </a:t>
            </a:r>
            <a:r>
              <a:rPr lang="en-US" sz="2400" dirty="0" smtClean="0"/>
              <a:t>Library</a:t>
            </a:r>
            <a:r>
              <a:rPr lang="fa-IR" sz="2400" dirty="0" smtClean="0"/>
              <a:t> قبلي، گزينه سوم را انتخاب نماييد.</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765" y="2349500"/>
            <a:ext cx="4091979" cy="3633237"/>
          </a:xfrm>
          <a:prstGeom prst="rect">
            <a:avLst/>
          </a:prstGeom>
        </p:spPr>
      </p:pic>
    </p:spTree>
    <p:extLst>
      <p:ext uri="{BB962C8B-B14F-4D97-AF65-F5344CB8AC3E}">
        <p14:creationId xmlns:p14="http://schemas.microsoft.com/office/powerpoint/2010/main" val="3676189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chemeClr val="bg1"/>
                </a:solidFill>
                <a:ea typeface="Arial Unicode MS" panose="020B0604020202020204" pitchFamily="34" charset="-128"/>
                <a:cs typeface="Arial Unicode MS" panose="020B0604020202020204" pitchFamily="34" charset="-128"/>
              </a:rPr>
              <a:t>استفاده از نرم افزار </a:t>
            </a:r>
            <a:r>
              <a:rPr lang="en-US" dirty="0">
                <a:solidFill>
                  <a:schemeClr val="bg1"/>
                </a:solidFill>
                <a:ea typeface="Arial Unicode MS" panose="020B0604020202020204" pitchFamily="34" charset="-128"/>
                <a:cs typeface="Arial Unicode MS" panose="020B0604020202020204" pitchFamily="34" charset="-128"/>
              </a:rPr>
              <a:t>ENDNOT</a:t>
            </a:r>
            <a:endParaRPr lang="fa-IR" dirty="0"/>
          </a:p>
        </p:txBody>
      </p:sp>
      <p:sp>
        <p:nvSpPr>
          <p:cNvPr id="3" name="Content Placeholder 2"/>
          <p:cNvSpPr>
            <a:spLocks noGrp="1"/>
          </p:cNvSpPr>
          <p:nvPr>
            <p:ph idx="1"/>
          </p:nvPr>
        </p:nvSpPr>
        <p:spPr>
          <a:xfrm>
            <a:off x="6108700" y="2438400"/>
            <a:ext cx="5537450" cy="3416300"/>
          </a:xfrm>
        </p:spPr>
        <p:txBody>
          <a:bodyPr>
            <a:normAutofit/>
          </a:bodyPr>
          <a:lstStyle/>
          <a:p>
            <a:r>
              <a:rPr lang="fa-IR" sz="2400" dirty="0" smtClean="0"/>
              <a:t>بعد از انتخاب گزينه دوم، در پنجره بازشده، نام و محل ذخيره شدن </a:t>
            </a:r>
            <a:r>
              <a:rPr lang="en-US" sz="2400" dirty="0" smtClean="0"/>
              <a:t>Library</a:t>
            </a:r>
            <a:r>
              <a:rPr lang="fa-IR" sz="2400" dirty="0" smtClean="0"/>
              <a:t> خود را انتخاب نموده و بر روي دکمه </a:t>
            </a:r>
            <a:r>
              <a:rPr lang="en-US" sz="2400" dirty="0" smtClean="0"/>
              <a:t>SAVE</a:t>
            </a:r>
            <a:r>
              <a:rPr lang="fa-IR" sz="2400" dirty="0" smtClean="0"/>
              <a:t> کليک کنيد.</a:t>
            </a:r>
          </a:p>
          <a:p>
            <a:r>
              <a:rPr lang="fa-IR" sz="2400" dirty="0" smtClean="0"/>
              <a:t>شما همچنين مي‌توانيد براي ايجاد </a:t>
            </a:r>
            <a:r>
              <a:rPr lang="en-US" sz="2400" dirty="0" smtClean="0"/>
              <a:t>Library</a:t>
            </a:r>
            <a:r>
              <a:rPr lang="fa-IR" sz="2400" dirty="0" smtClean="0"/>
              <a:t> جديد از منوي </a:t>
            </a:r>
            <a:r>
              <a:rPr lang="en-US" sz="2400" dirty="0" smtClean="0"/>
              <a:t>File/ New</a:t>
            </a:r>
            <a:r>
              <a:rPr lang="fa-IR" sz="2400" dirty="0" smtClean="0"/>
              <a:t> واقع در نوار ابزار بالاي برنامه </a:t>
            </a:r>
            <a:r>
              <a:rPr lang="en-US" sz="2400" dirty="0" smtClean="0"/>
              <a:t>EndNote</a:t>
            </a:r>
            <a:r>
              <a:rPr lang="fa-IR" sz="2400" dirty="0" smtClean="0"/>
              <a:t> هم استفاده نماييد.</a:t>
            </a:r>
            <a:endParaRPr lang="fa-IR"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892" y="2044684"/>
            <a:ext cx="5283200" cy="3983102"/>
          </a:xfrm>
          <a:prstGeom prst="rect">
            <a:avLst/>
          </a:prstGeom>
        </p:spPr>
      </p:pic>
    </p:spTree>
    <p:extLst>
      <p:ext uri="{BB962C8B-B14F-4D97-AF65-F5344CB8AC3E}">
        <p14:creationId xmlns:p14="http://schemas.microsoft.com/office/powerpoint/2010/main" val="2647725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روش‌هاي ورود منابع به برنامه</a:t>
            </a:r>
            <a:endParaRPr lang="fa-IR" dirty="0"/>
          </a:p>
        </p:txBody>
      </p:sp>
      <p:sp>
        <p:nvSpPr>
          <p:cNvPr id="3" name="Content Placeholder 2"/>
          <p:cNvSpPr>
            <a:spLocks noGrp="1"/>
          </p:cNvSpPr>
          <p:nvPr>
            <p:ph idx="1"/>
          </p:nvPr>
        </p:nvSpPr>
        <p:spPr>
          <a:xfrm>
            <a:off x="7548420" y="2328085"/>
            <a:ext cx="4135829" cy="3416300"/>
          </a:xfrm>
        </p:spPr>
        <p:txBody>
          <a:bodyPr/>
          <a:lstStyle/>
          <a:p>
            <a:r>
              <a:rPr lang="fa-IR" sz="2000" b="1" dirty="0" smtClean="0">
                <a:solidFill>
                  <a:srgbClr val="FF0000"/>
                </a:solidFill>
              </a:rPr>
              <a:t>روش اول: تايپ دستي بخش‌هاي منابع</a:t>
            </a:r>
          </a:p>
          <a:p>
            <a:r>
              <a:rPr lang="fa-IR" dirty="0" smtClean="0"/>
              <a:t>در پنجره بازشده بر روي علامت اضافه کردن منبع که در شکل نشان داده شده است کليک نماييد.</a:t>
            </a:r>
          </a:p>
          <a:p>
            <a:r>
              <a:rPr lang="fa-IR" dirty="0" smtClean="0"/>
              <a:t>همچنین می‌توانید با انتخاب گزینه‌های </a:t>
            </a:r>
            <a:r>
              <a:rPr lang="en-US" dirty="0" smtClean="0"/>
              <a:t>References/ New reference</a:t>
            </a:r>
            <a:r>
              <a:rPr lang="fa-IR" dirty="0" smtClean="0"/>
              <a:t> از نوار منوی بالای صفحه وارد صفحه ورود دستی منابع شوید </a:t>
            </a:r>
            <a:endParaRPr lang="en-US"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496" y="1712135"/>
            <a:ext cx="7019925" cy="4648200"/>
          </a:xfrm>
          <a:prstGeom prst="rect">
            <a:avLst/>
          </a:prstGeom>
        </p:spPr>
      </p:pic>
      <p:sp>
        <p:nvSpPr>
          <p:cNvPr id="6" name="Down Arrow 5"/>
          <p:cNvSpPr/>
          <p:nvPr/>
        </p:nvSpPr>
        <p:spPr>
          <a:xfrm rot="10800000">
            <a:off x="3638047" y="2328085"/>
            <a:ext cx="161202" cy="15073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331643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روش‌هاي ورود منابع به برنامه</a:t>
            </a:r>
          </a:p>
        </p:txBody>
      </p:sp>
      <p:sp>
        <p:nvSpPr>
          <p:cNvPr id="3" name="Content Placeholder 2"/>
          <p:cNvSpPr>
            <a:spLocks noGrp="1"/>
          </p:cNvSpPr>
          <p:nvPr>
            <p:ph idx="1"/>
          </p:nvPr>
        </p:nvSpPr>
        <p:spPr>
          <a:xfrm>
            <a:off x="5770704" y="2247900"/>
            <a:ext cx="5951396" cy="4448740"/>
          </a:xfrm>
        </p:spPr>
        <p:txBody>
          <a:bodyPr/>
          <a:lstStyle/>
          <a:p>
            <a:r>
              <a:rPr lang="fa-IR" dirty="0" smtClean="0"/>
              <a:t>در پنجره بازشده، بخش‌ها منابع بايد به صورت دستي وارد شوند. ابتدا بايد در قسمت </a:t>
            </a:r>
            <a:r>
              <a:rPr lang="en-US" dirty="0" smtClean="0"/>
              <a:t>Reference Type</a:t>
            </a:r>
            <a:r>
              <a:rPr lang="fa-IR" dirty="0" smtClean="0"/>
              <a:t> نوع منبع خود را مشخص نماييد. يعني منبع شما کتاب مجله و يا غيره است.</a:t>
            </a:r>
          </a:p>
          <a:p>
            <a:r>
              <a:rPr lang="fa-IR" dirty="0" smtClean="0"/>
              <a:t>در قسمت اسامي مولفان، رعايت فاصله پس از ويرگول الزامي است. به همين ترتيب، سال، عنوان مقاله، نام مجله، جلد و شماره مجله و شماره صفحات پر مي‌شود.</a:t>
            </a:r>
          </a:p>
          <a:p>
            <a:r>
              <a:rPr lang="fa-IR" dirty="0" smtClean="0"/>
              <a:t>همچنين مي‌توانيد فايل کامل مقاله و يا فايل‌هاي تصويري را به آن اضافه نماييد. اين کار را مي‌توان با انجام کليک راست بر روي صفحه و انتخاب گزينه </a:t>
            </a:r>
            <a:r>
              <a:rPr lang="en-US" dirty="0" smtClean="0"/>
              <a:t>File Attachment/ Attach File</a:t>
            </a:r>
            <a:r>
              <a:rPr lang="fa-IR" dirty="0" smtClean="0"/>
              <a:t> و يا انتخاب گزينه </a:t>
            </a:r>
            <a:r>
              <a:rPr lang="en-US" dirty="0" smtClean="0"/>
              <a:t>Figure/ Attach Figure</a:t>
            </a:r>
            <a:r>
              <a:rPr lang="fa-IR" dirty="0" smtClean="0"/>
              <a:t> انجام داد.</a:t>
            </a: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100" y="2006600"/>
            <a:ext cx="4953000" cy="4610100"/>
          </a:xfrm>
          <a:prstGeom prst="rect">
            <a:avLst/>
          </a:prstGeom>
        </p:spPr>
      </p:pic>
    </p:spTree>
    <p:extLst>
      <p:ext uri="{BB962C8B-B14F-4D97-AF65-F5344CB8AC3E}">
        <p14:creationId xmlns:p14="http://schemas.microsoft.com/office/powerpoint/2010/main" val="3665662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روش‌هاي ورود منابع به برنامه</a:t>
            </a:r>
          </a:p>
        </p:txBody>
      </p:sp>
      <p:sp>
        <p:nvSpPr>
          <p:cNvPr id="3" name="Content Placeholder 2"/>
          <p:cNvSpPr>
            <a:spLocks noGrp="1"/>
          </p:cNvSpPr>
          <p:nvPr>
            <p:ph idx="1"/>
          </p:nvPr>
        </p:nvSpPr>
        <p:spPr>
          <a:xfrm>
            <a:off x="6870700" y="2603500"/>
            <a:ext cx="4826000" cy="3416300"/>
          </a:xfrm>
        </p:spPr>
        <p:txBody>
          <a:bodyPr>
            <a:normAutofit fontScale="92500" lnSpcReduction="20000"/>
          </a:bodyPr>
          <a:lstStyle/>
          <a:p>
            <a:r>
              <a:rPr lang="fa-IR" sz="2000" b="1" dirty="0" smtClean="0">
                <a:solidFill>
                  <a:srgbClr val="FF0000"/>
                </a:solidFill>
              </a:rPr>
              <a:t>روش دوم: وارد کردن مستقيم منابع از طريق برنامه </a:t>
            </a:r>
            <a:r>
              <a:rPr lang="en-US" sz="2000" b="1" dirty="0" smtClean="0">
                <a:solidFill>
                  <a:srgbClr val="FF0000"/>
                </a:solidFill>
              </a:rPr>
              <a:t>EndNote</a:t>
            </a:r>
            <a:endParaRPr lang="fa-IR" sz="2000" b="1" dirty="0" smtClean="0">
              <a:solidFill>
                <a:srgbClr val="FF0000"/>
              </a:solidFill>
            </a:endParaRPr>
          </a:p>
          <a:p>
            <a:r>
              <a:rPr lang="fa-IR" dirty="0" smtClean="0">
                <a:solidFill>
                  <a:schemeClr val="bg1"/>
                </a:solidFill>
              </a:rPr>
              <a:t>در گوشه سمت چپ پنجره </a:t>
            </a:r>
            <a:r>
              <a:rPr lang="en-US" dirty="0" smtClean="0">
                <a:solidFill>
                  <a:schemeClr val="bg1"/>
                </a:solidFill>
              </a:rPr>
              <a:t>EndNote</a:t>
            </a:r>
            <a:r>
              <a:rPr lang="fa-IR" dirty="0" smtClean="0">
                <a:solidFill>
                  <a:schemeClr val="bg1"/>
                </a:solidFill>
              </a:rPr>
              <a:t> سه گزينه مشاهده مي‌شود: گزينه اول ترکيبي از حالت آفلاين و آنلاين، گزينه دوم حالت آفلاين و گزينه سوم حالت آنلاين است. براي وارد کردن منابع از اين طريق بايد به حالت آنلاين برويد.</a:t>
            </a:r>
          </a:p>
          <a:p>
            <a:r>
              <a:rPr lang="fa-IR" dirty="0" smtClean="0">
                <a:solidFill>
                  <a:schemeClr val="bg1"/>
                </a:solidFill>
              </a:rPr>
              <a:t>در بخش </a:t>
            </a:r>
            <a:r>
              <a:rPr lang="en-US" dirty="0" smtClean="0">
                <a:solidFill>
                  <a:schemeClr val="bg1"/>
                </a:solidFill>
              </a:rPr>
              <a:t>Online Search</a:t>
            </a:r>
            <a:r>
              <a:rPr lang="fa-IR" dirty="0" smtClean="0">
                <a:solidFill>
                  <a:schemeClr val="bg1"/>
                </a:solidFill>
              </a:rPr>
              <a:t> فهرستي از پايگاه‌ها را مشاهده مي‌نماييد.براي مشاهده کامل روي </a:t>
            </a:r>
            <a:r>
              <a:rPr lang="en-US" dirty="0" smtClean="0">
                <a:solidFill>
                  <a:schemeClr val="bg1"/>
                </a:solidFill>
              </a:rPr>
              <a:t>More</a:t>
            </a:r>
            <a:r>
              <a:rPr lang="fa-IR" dirty="0" smtClean="0">
                <a:solidFill>
                  <a:schemeClr val="bg1"/>
                </a:solidFill>
              </a:rPr>
              <a:t> کليک کنيد.</a:t>
            </a:r>
          </a:p>
          <a:p>
            <a:r>
              <a:rPr lang="fa-IR" dirty="0" smtClean="0">
                <a:solidFill>
                  <a:schemeClr val="bg1"/>
                </a:solidFill>
              </a:rPr>
              <a:t>برخي مقالات اين پايگاه ها رايگان هستند که مهمترين آنها </a:t>
            </a:r>
            <a:r>
              <a:rPr lang="en-US" dirty="0" smtClean="0">
                <a:solidFill>
                  <a:schemeClr val="bg1"/>
                </a:solidFill>
              </a:rPr>
              <a:t>PubMed (NLM)</a:t>
            </a:r>
            <a:r>
              <a:rPr lang="fa-IR" dirty="0" smtClean="0">
                <a:solidFill>
                  <a:schemeClr val="bg1"/>
                </a:solidFill>
              </a:rPr>
              <a:t> و </a:t>
            </a:r>
            <a:r>
              <a:rPr lang="en-US" dirty="0" smtClean="0">
                <a:solidFill>
                  <a:schemeClr val="bg1"/>
                </a:solidFill>
              </a:rPr>
              <a:t>Web of Science</a:t>
            </a:r>
            <a:r>
              <a:rPr lang="fa-IR" dirty="0" smtClean="0">
                <a:solidFill>
                  <a:schemeClr val="bg1"/>
                </a:solidFill>
              </a:rPr>
              <a:t> هستند.</a:t>
            </a:r>
          </a:p>
          <a:p>
            <a:endParaRPr lang="fa-IR" b="1"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862" y="1829364"/>
            <a:ext cx="6162675" cy="4562475"/>
          </a:xfrm>
          <a:prstGeom prst="rect">
            <a:avLst/>
          </a:prstGeom>
        </p:spPr>
      </p:pic>
      <p:sp>
        <p:nvSpPr>
          <p:cNvPr id="6" name="Down Arrow 5"/>
          <p:cNvSpPr/>
          <p:nvPr/>
        </p:nvSpPr>
        <p:spPr>
          <a:xfrm rot="10800000">
            <a:off x="773362" y="2463800"/>
            <a:ext cx="267592" cy="736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Rectangle 6"/>
          <p:cNvSpPr/>
          <p:nvPr/>
        </p:nvSpPr>
        <p:spPr>
          <a:xfrm>
            <a:off x="296862" y="3625850"/>
            <a:ext cx="2011680" cy="1371600"/>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738887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روش‌هاي ورود منابع به برنامه</a:t>
            </a:r>
          </a:p>
        </p:txBody>
      </p:sp>
      <p:sp>
        <p:nvSpPr>
          <p:cNvPr id="3" name="Content Placeholder 2"/>
          <p:cNvSpPr>
            <a:spLocks noGrp="1"/>
          </p:cNvSpPr>
          <p:nvPr>
            <p:ph idx="1"/>
          </p:nvPr>
        </p:nvSpPr>
        <p:spPr>
          <a:xfrm>
            <a:off x="673100" y="2213785"/>
            <a:ext cx="10960100" cy="1367615"/>
          </a:xfrm>
        </p:spPr>
        <p:txBody>
          <a:bodyPr/>
          <a:lstStyle/>
          <a:p>
            <a:r>
              <a:rPr lang="fa-IR" dirty="0" smtClean="0"/>
              <a:t>براي وارد کردن منابع از اين طريق بايد قسمت‌هاي مورد نياز پنجره نشان داده در شکل زير را تکميل نماييد. پرکردن تمام فيلدها مورد نياز نيست. مي‌توانيد فقط کلمات کليدي را وارد کرده و اقدام به جستجو نماييد. اين پنجره در نسخه 4 و 5 برنامه در پايين و در نسخه 6 در بالا قرار دارد.</a:t>
            </a:r>
            <a:endParaRPr lang="fa-I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274" y="3581400"/>
            <a:ext cx="10347325" cy="2810439"/>
          </a:xfrm>
          <a:prstGeom prst="rect">
            <a:avLst/>
          </a:prstGeom>
        </p:spPr>
      </p:pic>
      <p:sp>
        <p:nvSpPr>
          <p:cNvPr id="8" name="TextBox 7"/>
          <p:cNvSpPr txBox="1"/>
          <p:nvPr/>
        </p:nvSpPr>
        <p:spPr>
          <a:xfrm>
            <a:off x="6375400" y="5024719"/>
            <a:ext cx="1892300" cy="369332"/>
          </a:xfrm>
          <a:prstGeom prst="rect">
            <a:avLst/>
          </a:prstGeom>
          <a:noFill/>
        </p:spPr>
        <p:txBody>
          <a:bodyPr wrap="square" rtlCol="1">
            <a:spAutoFit/>
          </a:bodyPr>
          <a:lstStyle/>
          <a:p>
            <a:r>
              <a:rPr lang="fa-IR" dirty="0" smtClean="0">
                <a:solidFill>
                  <a:schemeClr val="bg1"/>
                </a:solidFill>
              </a:rPr>
              <a:t>نام مولف</a:t>
            </a:r>
            <a:endParaRPr lang="fa-IR" dirty="0">
              <a:solidFill>
                <a:schemeClr val="bg1"/>
              </a:solidFill>
            </a:endParaRPr>
          </a:p>
        </p:txBody>
      </p:sp>
      <p:sp>
        <p:nvSpPr>
          <p:cNvPr id="9" name="TextBox 8"/>
          <p:cNvSpPr txBox="1"/>
          <p:nvPr/>
        </p:nvSpPr>
        <p:spPr>
          <a:xfrm>
            <a:off x="5284786" y="5487454"/>
            <a:ext cx="1892300" cy="369332"/>
          </a:xfrm>
          <a:prstGeom prst="rect">
            <a:avLst/>
          </a:prstGeom>
          <a:noFill/>
        </p:spPr>
        <p:txBody>
          <a:bodyPr wrap="square" rtlCol="1">
            <a:spAutoFit/>
          </a:bodyPr>
          <a:lstStyle/>
          <a:p>
            <a:r>
              <a:rPr lang="fa-IR" dirty="0" smtClean="0">
                <a:solidFill>
                  <a:schemeClr val="bg1"/>
                </a:solidFill>
              </a:rPr>
              <a:t>سال انتشار</a:t>
            </a:r>
            <a:endParaRPr lang="fa-IR" dirty="0">
              <a:solidFill>
                <a:schemeClr val="bg1"/>
              </a:solidFill>
            </a:endParaRPr>
          </a:p>
        </p:txBody>
      </p:sp>
      <p:sp>
        <p:nvSpPr>
          <p:cNvPr id="10" name="TextBox 9"/>
          <p:cNvSpPr txBox="1"/>
          <p:nvPr/>
        </p:nvSpPr>
        <p:spPr>
          <a:xfrm>
            <a:off x="6680200" y="5894620"/>
            <a:ext cx="1892300" cy="369332"/>
          </a:xfrm>
          <a:prstGeom prst="rect">
            <a:avLst/>
          </a:prstGeom>
          <a:noFill/>
        </p:spPr>
        <p:txBody>
          <a:bodyPr wrap="square" rtlCol="1">
            <a:spAutoFit/>
          </a:bodyPr>
          <a:lstStyle/>
          <a:p>
            <a:r>
              <a:rPr lang="fa-IR" dirty="0" smtClean="0">
                <a:solidFill>
                  <a:schemeClr val="bg1"/>
                </a:solidFill>
              </a:rPr>
              <a:t>عنوان مقاله</a:t>
            </a:r>
            <a:endParaRPr lang="fa-IR" dirty="0">
              <a:solidFill>
                <a:schemeClr val="bg1"/>
              </a:solidFill>
            </a:endParaRPr>
          </a:p>
        </p:txBody>
      </p:sp>
    </p:spTree>
    <p:extLst>
      <p:ext uri="{BB962C8B-B14F-4D97-AF65-F5344CB8AC3E}">
        <p14:creationId xmlns:p14="http://schemas.microsoft.com/office/powerpoint/2010/main" val="17903296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284</TotalTime>
  <Words>1146</Words>
  <Application>Microsoft Office PowerPoint</Application>
  <PresentationFormat>Custom</PresentationFormat>
  <Paragraphs>69</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Integral</vt:lpstr>
      <vt:lpstr>آموزش EndNote</vt:lpstr>
      <vt:lpstr> EndNoteچيست؟</vt:lpstr>
      <vt:lpstr>اصطلاحات رايج در EndNote</vt:lpstr>
      <vt:lpstr>استفاده از نرم افزار ENDNOT</vt:lpstr>
      <vt:lpstr>استفاده از نرم افزار ENDNOT</vt:lpstr>
      <vt:lpstr>روش‌هاي ورود منابع به برنامه</vt:lpstr>
      <vt:lpstr>روش‌هاي ورود منابع به برنامه</vt:lpstr>
      <vt:lpstr>روش‌هاي ورود منابع به برنامه</vt:lpstr>
      <vt:lpstr>روش‌هاي ورود منابع به برنامه</vt:lpstr>
      <vt:lpstr>روش‌هاي ورود منابع به برنامه</vt:lpstr>
      <vt:lpstr>روش‌هاي ورود منابع به برنامه</vt:lpstr>
      <vt:lpstr>روش‌هاي ورود منابع به برنامه</vt:lpstr>
      <vt:lpstr>روش‌هاي ورود منابع به برنامه</vt:lpstr>
      <vt:lpstr>نحوه ورود منابع از طريق EndNote به Word</vt:lpstr>
      <vt:lpstr>نحوه ورود منابع از طريق EndNote به Word</vt:lpstr>
      <vt:lpstr>نحوه ورود منابع از طريق EndNote به Word</vt:lpstr>
      <vt:lpstr>نحوه ورود منابع از طريق EndNote به Word</vt:lpstr>
      <vt:lpstr>ايجاد يا ويرايش Style</vt:lpstr>
      <vt:lpstr>ايجاد يا ويرايش Style</vt:lpstr>
      <vt:lpstr>ايجاد يا ويرايش Style</vt:lpstr>
      <vt:lpstr>ايجاد يا ويرايش Style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آموزش EndNote</dc:title>
  <dc:creator>mohammad alinejad</dc:creator>
  <cp:lastModifiedBy>dta</cp:lastModifiedBy>
  <cp:revision>31</cp:revision>
  <dcterms:created xsi:type="dcterms:W3CDTF">2012-09-20T23:28:06Z</dcterms:created>
  <dcterms:modified xsi:type="dcterms:W3CDTF">2022-12-06T07:30:39Z</dcterms:modified>
</cp:coreProperties>
</file>