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8" r:id="rId1"/>
  </p:sldMasterIdLst>
  <p:sldIdLst>
    <p:sldId id="484" r:id="rId2"/>
    <p:sldId id="485" r:id="rId3"/>
    <p:sldId id="486" r:id="rId4"/>
    <p:sldId id="487" r:id="rId5"/>
    <p:sldId id="488" r:id="rId6"/>
    <p:sldId id="489" r:id="rId7"/>
    <p:sldId id="490" r:id="rId8"/>
    <p:sldId id="491" r:id="rId9"/>
    <p:sldId id="492" r:id="rId10"/>
    <p:sldId id="493" r:id="rId11"/>
    <p:sldId id="494" r:id="rId12"/>
    <p:sldId id="269" r:id="rId13"/>
    <p:sldId id="270" r:id="rId14"/>
    <p:sldId id="271" r:id="rId15"/>
    <p:sldId id="272" r:id="rId16"/>
    <p:sldId id="273" r:id="rId17"/>
    <p:sldId id="274" r:id="rId18"/>
    <p:sldId id="275" r:id="rId19"/>
    <p:sldId id="276" r:id="rId20"/>
    <p:sldId id="277" r:id="rId21"/>
    <p:sldId id="278" r:id="rId22"/>
    <p:sldId id="280" r:id="rId23"/>
    <p:sldId id="282" r:id="rId24"/>
    <p:sldId id="283"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1" r:id="rId50"/>
    <p:sldId id="310" r:id="rId51"/>
    <p:sldId id="319" r:id="rId52"/>
    <p:sldId id="320" r:id="rId53"/>
    <p:sldId id="312" r:id="rId54"/>
    <p:sldId id="313" r:id="rId55"/>
    <p:sldId id="314" r:id="rId56"/>
    <p:sldId id="315" r:id="rId57"/>
    <p:sldId id="316" r:id="rId58"/>
    <p:sldId id="317" r:id="rId59"/>
    <p:sldId id="318" r:id="rId60"/>
    <p:sldId id="321" r:id="rId61"/>
    <p:sldId id="322" r:id="rId62"/>
    <p:sldId id="323" r:id="rId63"/>
    <p:sldId id="324" r:id="rId64"/>
    <p:sldId id="325" r:id="rId65"/>
    <p:sldId id="326" r:id="rId66"/>
    <p:sldId id="327" r:id="rId67"/>
    <p:sldId id="328" r:id="rId68"/>
    <p:sldId id="330" r:id="rId69"/>
    <p:sldId id="331" r:id="rId70"/>
    <p:sldId id="332" r:id="rId71"/>
    <p:sldId id="333" r:id="rId72"/>
    <p:sldId id="334" r:id="rId73"/>
    <p:sldId id="335" r:id="rId74"/>
    <p:sldId id="329" r:id="rId75"/>
    <p:sldId id="336" r:id="rId76"/>
    <p:sldId id="337" r:id="rId77"/>
    <p:sldId id="339" r:id="rId78"/>
    <p:sldId id="338" r:id="rId79"/>
    <p:sldId id="497" r:id="rId80"/>
    <p:sldId id="353" r:id="rId81"/>
    <p:sldId id="354" r:id="rId82"/>
    <p:sldId id="358" r:id="rId83"/>
    <p:sldId id="359" r:id="rId84"/>
    <p:sldId id="360" r:id="rId85"/>
    <p:sldId id="361" r:id="rId86"/>
    <p:sldId id="362" r:id="rId87"/>
    <p:sldId id="363" r:id="rId88"/>
    <p:sldId id="364" r:id="rId89"/>
    <p:sldId id="365" r:id="rId90"/>
    <p:sldId id="496" r:id="rId9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45E48A-8ED0-4FE8-8638-566ECD5D0D4B}">
          <p14:sldIdLst>
            <p14:sldId id="484"/>
            <p14:sldId id="485"/>
            <p14:sldId id="486"/>
            <p14:sldId id="487"/>
            <p14:sldId id="488"/>
            <p14:sldId id="489"/>
            <p14:sldId id="490"/>
            <p14:sldId id="491"/>
            <p14:sldId id="492"/>
            <p14:sldId id="493"/>
            <p14:sldId id="494"/>
            <p14:sldId id="269"/>
            <p14:sldId id="270"/>
            <p14:sldId id="271"/>
            <p14:sldId id="272"/>
            <p14:sldId id="273"/>
            <p14:sldId id="274"/>
            <p14:sldId id="275"/>
            <p14:sldId id="276"/>
            <p14:sldId id="277"/>
            <p14:sldId id="278"/>
            <p14:sldId id="280"/>
            <p14:sldId id="282"/>
            <p14:sldId id="283"/>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1"/>
            <p14:sldId id="310"/>
            <p14:sldId id="319"/>
            <p14:sldId id="320"/>
            <p14:sldId id="312"/>
            <p14:sldId id="313"/>
            <p14:sldId id="314"/>
            <p14:sldId id="315"/>
            <p14:sldId id="316"/>
            <p14:sldId id="317"/>
            <p14:sldId id="318"/>
            <p14:sldId id="321"/>
            <p14:sldId id="322"/>
            <p14:sldId id="323"/>
            <p14:sldId id="324"/>
            <p14:sldId id="325"/>
            <p14:sldId id="326"/>
            <p14:sldId id="327"/>
            <p14:sldId id="328"/>
            <p14:sldId id="330"/>
            <p14:sldId id="331"/>
            <p14:sldId id="332"/>
            <p14:sldId id="333"/>
            <p14:sldId id="334"/>
            <p14:sldId id="335"/>
            <p14:sldId id="329"/>
            <p14:sldId id="336"/>
            <p14:sldId id="337"/>
            <p14:sldId id="339"/>
            <p14:sldId id="338"/>
            <p14:sldId id="497"/>
            <p14:sldId id="353"/>
            <p14:sldId id="354"/>
            <p14:sldId id="358"/>
            <p14:sldId id="359"/>
            <p14:sldId id="360"/>
            <p14:sldId id="361"/>
            <p14:sldId id="362"/>
            <p14:sldId id="363"/>
            <p14:sldId id="364"/>
            <p14:sldId id="365"/>
            <p14:sldId id="49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95" autoAdjust="0"/>
    <p:restoredTop sz="94660" autoAdjust="0"/>
  </p:normalViewPr>
  <p:slideViewPr>
    <p:cSldViewPr>
      <p:cViewPr>
        <p:scale>
          <a:sx n="73" d="100"/>
          <a:sy n="73" d="100"/>
        </p:scale>
        <p:origin x="-1770" y="-5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A99136-C6D6-4D8A-952D-0B606F792525}" type="datetimeFigureOut">
              <a:rPr lang="fa-IR" smtClean="0"/>
              <a:t>05/13/1444</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271429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99136-C6D6-4D8A-952D-0B606F792525}" type="datetimeFigureOut">
              <a:rPr lang="fa-IR" smtClean="0"/>
              <a:t>05/13/1444</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162601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99136-C6D6-4D8A-952D-0B606F792525}" type="datetimeFigureOut">
              <a:rPr lang="fa-IR" smtClean="0"/>
              <a:t>05/13/1444</a:t>
            </a:fld>
            <a:endParaRPr lang="fa-IR"/>
          </a:p>
        </p:txBody>
      </p:sp>
      <p:sp>
        <p:nvSpPr>
          <p:cNvPr id="5" name="Footer Placeholder 4"/>
          <p:cNvSpPr>
            <a:spLocks noGrp="1"/>
          </p:cNvSpPr>
          <p:nvPr>
            <p:ph type="ftr" sz="quarter" idx="11"/>
          </p:nvPr>
        </p:nvSpPr>
        <p:spPr/>
        <p:txBody>
          <a:bodyPr/>
          <a:lstStyle/>
          <a:p>
            <a:endParaRPr lang="fa-I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A37104C-BCF6-4A3F-8A98-13E93A36FF75}" type="slidenum">
              <a:rPr lang="fa-IR" smtClean="0"/>
              <a:t>‹#›</a:t>
            </a:fld>
            <a:endParaRPr lang="fa-I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567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8A99136-C6D6-4D8A-952D-0B606F792525}" type="datetimeFigureOut">
              <a:rPr lang="fa-IR" smtClean="0"/>
              <a:t>05/13/1444</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2154121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8A99136-C6D6-4D8A-952D-0B606F792525}" type="datetimeFigureOut">
              <a:rPr lang="fa-IR" smtClean="0"/>
              <a:t>05/13/1444</a:t>
            </a:fld>
            <a:endParaRPr lang="fa-IR"/>
          </a:p>
        </p:txBody>
      </p:sp>
      <p:sp>
        <p:nvSpPr>
          <p:cNvPr id="6" name="Footer Placeholder 5"/>
          <p:cNvSpPr>
            <a:spLocks noGrp="1"/>
          </p:cNvSpPr>
          <p:nvPr>
            <p:ph type="ftr" sz="quarter" idx="11"/>
          </p:nvPr>
        </p:nvSpPr>
        <p:spPr/>
        <p:txBody>
          <a:bodyPr/>
          <a:lstStyle/>
          <a:p>
            <a:endParaRPr lang="fa-I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A37104C-BCF6-4A3F-8A98-13E93A36FF75}" type="slidenum">
              <a:rPr lang="fa-IR" smtClean="0"/>
              <a:t>‹#›</a:t>
            </a:fld>
            <a:endParaRPr lang="fa-I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9312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8A99136-C6D6-4D8A-952D-0B606F792525}" type="datetimeFigureOut">
              <a:rPr lang="fa-IR" smtClean="0"/>
              <a:t>05/13/1444</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153895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A99136-C6D6-4D8A-952D-0B606F792525}" type="datetimeFigureOut">
              <a:rPr lang="fa-IR" smtClean="0"/>
              <a:t>05/13/1444</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298696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A99136-C6D6-4D8A-952D-0B606F792525}" type="datetimeFigureOut">
              <a:rPr lang="fa-IR" smtClean="0"/>
              <a:t>05/13/1444</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174010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A99136-C6D6-4D8A-952D-0B606F792525}" type="datetimeFigureOut">
              <a:rPr lang="fa-IR" smtClean="0"/>
              <a:t>05/13/1444</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172878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99136-C6D6-4D8A-952D-0B606F792525}" type="datetimeFigureOut">
              <a:rPr lang="fa-IR" smtClean="0"/>
              <a:t>05/13/1444</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149009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A99136-C6D6-4D8A-952D-0B606F792525}" type="datetimeFigureOut">
              <a:rPr lang="fa-IR" smtClean="0"/>
              <a:t>05/13/1444</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210410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A99136-C6D6-4D8A-952D-0B606F792525}" type="datetimeFigureOut">
              <a:rPr lang="fa-IR" smtClean="0"/>
              <a:t>05/13/1444</a:t>
            </a:fld>
            <a:endParaRPr lang="fa-IR"/>
          </a:p>
        </p:txBody>
      </p:sp>
      <p:sp>
        <p:nvSpPr>
          <p:cNvPr id="8" name="Footer Placeholder 7"/>
          <p:cNvSpPr>
            <a:spLocks noGrp="1"/>
          </p:cNvSpPr>
          <p:nvPr>
            <p:ph type="ftr" sz="quarter" idx="11"/>
          </p:nvPr>
        </p:nvSpPr>
        <p:spPr/>
        <p:txBody>
          <a:bodyPr/>
          <a:lstStyle/>
          <a:p>
            <a:endParaRPr lang="fa-I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197885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A99136-C6D6-4D8A-952D-0B606F792525}" type="datetimeFigureOut">
              <a:rPr lang="fa-IR" smtClean="0"/>
              <a:t>05/13/1444</a:t>
            </a:fld>
            <a:endParaRPr lang="fa-IR"/>
          </a:p>
        </p:txBody>
      </p:sp>
      <p:sp>
        <p:nvSpPr>
          <p:cNvPr id="4" name="Footer Placeholder 3"/>
          <p:cNvSpPr>
            <a:spLocks noGrp="1"/>
          </p:cNvSpPr>
          <p:nvPr>
            <p:ph type="ftr" sz="quarter" idx="11"/>
          </p:nvPr>
        </p:nvSpPr>
        <p:spPr/>
        <p:txBody>
          <a:bodyPr/>
          <a:lstStyle/>
          <a:p>
            <a:endParaRPr lang="fa-I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311221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99136-C6D6-4D8A-952D-0B606F792525}" type="datetimeFigureOut">
              <a:rPr lang="fa-IR" smtClean="0"/>
              <a:t>05/13/1444</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320386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99136-C6D6-4D8A-952D-0B606F792525}" type="datetimeFigureOut">
              <a:rPr lang="fa-IR" smtClean="0"/>
              <a:t>05/13/1444</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16231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99136-C6D6-4D8A-952D-0B606F792525}" type="datetimeFigureOut">
              <a:rPr lang="fa-IR" smtClean="0"/>
              <a:t>05/13/1444</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A37104C-BCF6-4A3F-8A98-13E93A36FF75}" type="slidenum">
              <a:rPr lang="fa-IR" smtClean="0"/>
              <a:t>‹#›</a:t>
            </a:fld>
            <a:endParaRPr lang="fa-IR"/>
          </a:p>
        </p:txBody>
      </p:sp>
    </p:spTree>
    <p:extLst>
      <p:ext uri="{BB962C8B-B14F-4D97-AF65-F5344CB8AC3E}">
        <p14:creationId xmlns:p14="http://schemas.microsoft.com/office/powerpoint/2010/main" val="209884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8575678-2A33-4CB5-A726-575BF78C6B13}" type="datetimeFigureOut">
              <a:rPr lang="fa-IR" smtClean="0">
                <a:solidFill>
                  <a:prstClr val="white">
                    <a:shade val="50000"/>
                  </a:prstClr>
                </a:solidFill>
              </a:rPr>
              <a:pPr/>
              <a:t>05/13/1444</a:t>
            </a:fld>
            <a:endParaRPr lang="fa-IR">
              <a:solidFill>
                <a:prstClr val="white">
                  <a:shade val="50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prstClr val="white">
                  <a:shade val="50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B0F0A13-41B2-43AC-B664-3BCB60EF8D1B}" type="slidenum">
              <a:rPr lang="fa-IR" smtClean="0">
                <a:solidFill>
                  <a:prstClr val="white">
                    <a:shade val="50000"/>
                  </a:prstClr>
                </a:solidFill>
              </a:rPr>
              <a:pPr/>
              <a:t>‹#›</a:t>
            </a:fld>
            <a:endParaRPr lang="fa-IR">
              <a:solidFill>
                <a:prstClr val="white">
                  <a:shade val="50000"/>
                </a:prstClr>
              </a:solidFill>
            </a:endParaRPr>
          </a:p>
        </p:txBody>
      </p:sp>
    </p:spTree>
    <p:extLst>
      <p:ext uri="{BB962C8B-B14F-4D97-AF65-F5344CB8AC3E}">
        <p14:creationId xmlns:p14="http://schemas.microsoft.com/office/powerpoint/2010/main" val="220903357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8000" b="1" dirty="0">
                <a:solidFill>
                  <a:srgbClr val="FFC000"/>
                </a:solidFill>
                <a:effectLst>
                  <a:outerShdw blurRad="38100" dist="38100" dir="2700000" algn="tl">
                    <a:srgbClr val="000000">
                      <a:alpha val="43137"/>
                    </a:srgbClr>
                  </a:outerShdw>
                </a:effectLst>
                <a:cs typeface="B Titr" panose="00000700000000000000" pitchFamily="2" charset="-78"/>
              </a:rPr>
              <a:t>آموزش </a:t>
            </a:r>
            <a:r>
              <a:rPr lang="en-US" sz="8000" b="1" dirty="0" smtClean="0">
                <a:solidFill>
                  <a:srgbClr val="FFC000"/>
                </a:solidFill>
                <a:effectLst>
                  <a:outerShdw blurRad="38100" dist="38100" dir="2700000" algn="tl">
                    <a:srgbClr val="000000">
                      <a:alpha val="43137"/>
                    </a:srgbClr>
                  </a:outerShdw>
                </a:effectLst>
                <a:cs typeface="B Titr" panose="00000700000000000000" pitchFamily="2" charset="-78"/>
              </a:rPr>
              <a:t>SPSS</a:t>
            </a:r>
            <a:endParaRPr lang="en-US" sz="8000" dirty="0"/>
          </a:p>
        </p:txBody>
      </p:sp>
      <p:sp>
        <p:nvSpPr>
          <p:cNvPr id="3" name="Subtitle 2"/>
          <p:cNvSpPr>
            <a:spLocks noGrp="1"/>
          </p:cNvSpPr>
          <p:nvPr>
            <p:ph type="subTitle" idx="1"/>
          </p:nvPr>
        </p:nvSpPr>
        <p:spPr>
          <a:xfrm>
            <a:off x="1475656" y="5470376"/>
            <a:ext cx="2552328" cy="1343000"/>
          </a:xfrm>
        </p:spPr>
        <p:txBody>
          <a:bodyPr>
            <a:normAutofit/>
          </a:bodyPr>
          <a:lstStyle/>
          <a:p>
            <a:r>
              <a:rPr lang="fa-IR" dirty="0" smtClean="0">
                <a:solidFill>
                  <a:schemeClr val="accent6">
                    <a:lumMod val="20000"/>
                    <a:lumOff val="80000"/>
                  </a:schemeClr>
                </a:solidFill>
                <a:cs typeface="B Zar" panose="00000400000000000000" pitchFamily="2" charset="-78"/>
              </a:rPr>
              <a:t>علی نوروزی</a:t>
            </a:r>
          </a:p>
          <a:p>
            <a:r>
              <a:rPr lang="fa-IR" dirty="0" smtClean="0">
                <a:solidFill>
                  <a:schemeClr val="accent6">
                    <a:lumMod val="20000"/>
                    <a:lumOff val="80000"/>
                  </a:schemeClr>
                </a:solidFill>
                <a:cs typeface="B Zar" panose="00000400000000000000" pitchFamily="2" charset="-78"/>
              </a:rPr>
              <a:t>دانشکده پرستاری و مامایی</a:t>
            </a:r>
          </a:p>
          <a:p>
            <a:r>
              <a:rPr lang="fa-IR" dirty="0" smtClean="0">
                <a:solidFill>
                  <a:schemeClr val="accent6">
                    <a:lumMod val="20000"/>
                    <a:lumOff val="80000"/>
                  </a:schemeClr>
                </a:solidFill>
                <a:cs typeface="B Zar" panose="00000400000000000000" pitchFamily="2" charset="-78"/>
              </a:rPr>
              <a:t>آبان 1400</a:t>
            </a:r>
            <a:endParaRPr lang="en-US" dirty="0">
              <a:solidFill>
                <a:schemeClr val="accent6">
                  <a:lumMod val="20000"/>
                  <a:lumOff val="80000"/>
                </a:schemeClr>
              </a:solidFill>
              <a:cs typeface="B Zar" panose="00000400000000000000" pitchFamily="2" charset="-78"/>
            </a:endParaRPr>
          </a:p>
        </p:txBody>
      </p:sp>
    </p:spTree>
    <p:extLst>
      <p:ext uri="{BB962C8B-B14F-4D97-AF65-F5344CB8AC3E}">
        <p14:creationId xmlns:p14="http://schemas.microsoft.com/office/powerpoint/2010/main" val="83662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5696" y="2782669"/>
            <a:ext cx="5760639" cy="923330"/>
          </a:xfrm>
          <a:prstGeom prst="rect">
            <a:avLst/>
          </a:prstGeom>
        </p:spPr>
        <p:txBody>
          <a:bodyPr wrap="square">
            <a:spAutoFit/>
          </a:bodyPr>
          <a:lstStyle/>
          <a:p>
            <a:pPr algn="ctr"/>
            <a:r>
              <a:rPr lang="fa-IR" sz="5400" dirty="0">
                <a:solidFill>
                  <a:schemeClr val="accent6">
                    <a:lumMod val="75000"/>
                  </a:schemeClr>
                </a:solidFill>
                <a:cs typeface="B Titr" pitchFamily="2" charset="-78"/>
              </a:rPr>
              <a:t>کدگذاری</a:t>
            </a:r>
            <a:endParaRPr lang="en-US" sz="5400" dirty="0">
              <a:solidFill>
                <a:schemeClr val="accent6">
                  <a:lumMod val="75000"/>
                </a:schemeClr>
              </a:solidFill>
              <a:cs typeface="B Titr" pitchFamily="2" charset="-78"/>
            </a:endParaRPr>
          </a:p>
        </p:txBody>
      </p:sp>
    </p:spTree>
    <p:extLst>
      <p:ext uri="{BB962C8B-B14F-4D97-AF65-F5344CB8AC3E}">
        <p14:creationId xmlns:p14="http://schemas.microsoft.com/office/powerpoint/2010/main" val="2352600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accent6">
                    <a:lumMod val="75000"/>
                  </a:schemeClr>
                </a:solidFill>
                <a:cs typeface="B Titr" pitchFamily="2" charset="-78"/>
              </a:rPr>
              <a:t>کدگذاری</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dirty="0" smtClean="0">
                <a:cs typeface="B Nazanin" pitchFamily="2" charset="-78"/>
              </a:rPr>
              <a:t>کدگذاری، </a:t>
            </a:r>
            <a:r>
              <a:rPr lang="fa-IR" dirty="0">
                <a:cs typeface="B Nazanin" pitchFamily="2" charset="-78"/>
              </a:rPr>
              <a:t>اختصاص نمره یا عدد به اقسام متغیرهای موجود در پرسش نامه است. اختصاص عدد برای متغیرهای اسمی است و  اختصاص نمره برای متغیرهای ترتیبی است.</a:t>
            </a:r>
          </a:p>
          <a:p>
            <a:pPr marL="0" indent="0" algn="justLow">
              <a:lnSpc>
                <a:spcPct val="150000"/>
              </a:lnSpc>
              <a:buNone/>
            </a:pPr>
            <a:r>
              <a:rPr lang="fa-IR" dirty="0">
                <a:cs typeface="B Nazanin" pitchFamily="2" charset="-78"/>
              </a:rPr>
              <a:t>مثال اسمی:  جنس         مرد(1)                 زن(2)</a:t>
            </a:r>
          </a:p>
          <a:p>
            <a:pPr marL="0" indent="0" algn="justLow">
              <a:lnSpc>
                <a:spcPct val="150000"/>
              </a:lnSpc>
              <a:buNone/>
            </a:pPr>
            <a:r>
              <a:rPr lang="fa-IR" dirty="0">
                <a:cs typeface="B Nazanin" pitchFamily="2" charset="-78"/>
              </a:rPr>
              <a:t>مثال ترتیبی:  تحصیلات</a:t>
            </a:r>
          </a:p>
          <a:p>
            <a:pPr marL="0" indent="0" algn="justLow">
              <a:lnSpc>
                <a:spcPct val="150000"/>
              </a:lnSpc>
              <a:buNone/>
            </a:pPr>
            <a:r>
              <a:rPr lang="fa-IR" dirty="0">
                <a:cs typeface="B Nazanin" pitchFamily="2" charset="-78"/>
              </a:rPr>
              <a:t>کارشناسی(1)        کارشناسی ارشد(2)       دکتری تخصصی(3)</a:t>
            </a:r>
          </a:p>
          <a:p>
            <a:pPr marL="0" indent="0">
              <a:buNone/>
            </a:pPr>
            <a:endParaRPr lang="en-US" dirty="0"/>
          </a:p>
        </p:txBody>
      </p:sp>
    </p:spTree>
    <p:extLst>
      <p:ext uri="{BB962C8B-B14F-4D97-AF65-F5344CB8AC3E}">
        <p14:creationId xmlns:p14="http://schemas.microsoft.com/office/powerpoint/2010/main" val="183978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SSAN\Desktop\untitled.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437084" y="767185"/>
            <a:ext cx="6591300" cy="37419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04320" y="836712"/>
            <a:ext cx="648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اسمی</a:t>
            </a:r>
            <a:endParaRPr lang="fa-IR" sz="2000" dirty="0">
              <a:solidFill>
                <a:srgbClr val="FF0000"/>
              </a:solidFill>
              <a:cs typeface="B Nazanin" pitchFamily="2" charset="-78"/>
            </a:endParaRPr>
          </a:p>
        </p:txBody>
      </p:sp>
      <p:sp>
        <p:nvSpPr>
          <p:cNvPr id="10" name="Rectangle 9"/>
          <p:cNvSpPr/>
          <p:nvPr/>
        </p:nvSpPr>
        <p:spPr>
          <a:xfrm>
            <a:off x="6804248" y="1124744"/>
            <a:ext cx="64807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اسمی</a:t>
            </a:r>
            <a:endParaRPr lang="fa-IR" sz="2000" dirty="0">
              <a:solidFill>
                <a:srgbClr val="FF0000"/>
              </a:solidFill>
              <a:cs typeface="B Nazanin" pitchFamily="2" charset="-78"/>
            </a:endParaRPr>
          </a:p>
        </p:txBody>
      </p:sp>
      <p:sp>
        <p:nvSpPr>
          <p:cNvPr id="11" name="Rectangle 10"/>
          <p:cNvSpPr/>
          <p:nvPr/>
        </p:nvSpPr>
        <p:spPr>
          <a:xfrm>
            <a:off x="6804248" y="1484784"/>
            <a:ext cx="76925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ترتیبی</a:t>
            </a:r>
            <a:endParaRPr lang="fa-IR" sz="2000" dirty="0">
              <a:solidFill>
                <a:srgbClr val="FF0000"/>
              </a:solidFill>
              <a:cs typeface="B Nazanin" pitchFamily="2" charset="-78"/>
            </a:endParaRPr>
          </a:p>
        </p:txBody>
      </p:sp>
      <p:sp>
        <p:nvSpPr>
          <p:cNvPr id="12" name="Rectangle 11"/>
          <p:cNvSpPr/>
          <p:nvPr/>
        </p:nvSpPr>
        <p:spPr>
          <a:xfrm>
            <a:off x="6804248" y="1826806"/>
            <a:ext cx="7561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ترتیبی</a:t>
            </a:r>
            <a:endParaRPr lang="fa-IR" sz="2000" dirty="0">
              <a:solidFill>
                <a:srgbClr val="FF0000"/>
              </a:solidFill>
              <a:cs typeface="B Nazanin" pitchFamily="2" charset="-78"/>
            </a:endParaRPr>
          </a:p>
        </p:txBody>
      </p:sp>
      <p:sp>
        <p:nvSpPr>
          <p:cNvPr id="13" name="Rectangle 12"/>
          <p:cNvSpPr/>
          <p:nvPr/>
        </p:nvSpPr>
        <p:spPr>
          <a:xfrm>
            <a:off x="6912339" y="3356992"/>
            <a:ext cx="75600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ترتیبی</a:t>
            </a:r>
            <a:endParaRPr lang="fa-IR" sz="2000" dirty="0">
              <a:solidFill>
                <a:srgbClr val="FF0000"/>
              </a:solidFill>
              <a:cs typeface="B Nazanin" pitchFamily="2" charset="-78"/>
            </a:endParaRPr>
          </a:p>
        </p:txBody>
      </p:sp>
      <p:sp>
        <p:nvSpPr>
          <p:cNvPr id="5" name="Rectangle 4"/>
          <p:cNvSpPr/>
          <p:nvPr/>
        </p:nvSpPr>
        <p:spPr>
          <a:xfrm>
            <a:off x="6156176" y="836712"/>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2</a:t>
            </a:r>
            <a:endParaRPr lang="fa-IR" dirty="0">
              <a:solidFill>
                <a:srgbClr val="FF0000"/>
              </a:solidFill>
              <a:cs typeface="B Nazanin" pitchFamily="2" charset="-78"/>
            </a:endParaRPr>
          </a:p>
        </p:txBody>
      </p:sp>
      <p:sp>
        <p:nvSpPr>
          <p:cNvPr id="15" name="Rectangle 14"/>
          <p:cNvSpPr/>
          <p:nvPr/>
        </p:nvSpPr>
        <p:spPr>
          <a:xfrm>
            <a:off x="5292080" y="836712"/>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1</a:t>
            </a:r>
            <a:endParaRPr lang="fa-IR" dirty="0">
              <a:solidFill>
                <a:srgbClr val="FF0000"/>
              </a:solidFill>
              <a:cs typeface="B Nazanin" pitchFamily="2" charset="-78"/>
            </a:endParaRPr>
          </a:p>
        </p:txBody>
      </p:sp>
      <p:sp>
        <p:nvSpPr>
          <p:cNvPr id="16" name="Rectangle 15"/>
          <p:cNvSpPr/>
          <p:nvPr/>
        </p:nvSpPr>
        <p:spPr>
          <a:xfrm>
            <a:off x="5292080" y="1412776"/>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2</a:t>
            </a:r>
            <a:endParaRPr lang="fa-IR" dirty="0">
              <a:solidFill>
                <a:srgbClr val="FF0000"/>
              </a:solidFill>
              <a:cs typeface="B Nazanin" pitchFamily="2" charset="-78"/>
            </a:endParaRPr>
          </a:p>
        </p:txBody>
      </p:sp>
      <p:sp>
        <p:nvSpPr>
          <p:cNvPr id="17" name="Rectangle 16"/>
          <p:cNvSpPr/>
          <p:nvPr/>
        </p:nvSpPr>
        <p:spPr>
          <a:xfrm>
            <a:off x="6156176" y="1412776"/>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1</a:t>
            </a:r>
            <a:endParaRPr lang="fa-IR" dirty="0">
              <a:solidFill>
                <a:srgbClr val="FF0000"/>
              </a:solidFill>
              <a:cs typeface="B Nazanin" pitchFamily="2" charset="-78"/>
            </a:endParaRPr>
          </a:p>
        </p:txBody>
      </p:sp>
      <p:sp>
        <p:nvSpPr>
          <p:cNvPr id="18" name="Rectangle 17"/>
          <p:cNvSpPr/>
          <p:nvPr/>
        </p:nvSpPr>
        <p:spPr>
          <a:xfrm>
            <a:off x="3347864" y="1124744"/>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4</a:t>
            </a:r>
            <a:endParaRPr lang="fa-IR" dirty="0">
              <a:solidFill>
                <a:srgbClr val="FF0000"/>
              </a:solidFill>
              <a:cs typeface="B Nazanin" pitchFamily="2" charset="-78"/>
            </a:endParaRPr>
          </a:p>
        </p:txBody>
      </p:sp>
      <p:sp>
        <p:nvSpPr>
          <p:cNvPr id="19" name="Rectangle 18"/>
          <p:cNvSpPr/>
          <p:nvPr/>
        </p:nvSpPr>
        <p:spPr>
          <a:xfrm>
            <a:off x="4211960" y="1124744"/>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3</a:t>
            </a:r>
            <a:endParaRPr lang="fa-IR" dirty="0">
              <a:solidFill>
                <a:srgbClr val="FF0000"/>
              </a:solidFill>
              <a:cs typeface="B Nazanin" pitchFamily="2" charset="-78"/>
            </a:endParaRPr>
          </a:p>
        </p:txBody>
      </p:sp>
      <p:sp>
        <p:nvSpPr>
          <p:cNvPr id="20" name="Rectangle 19"/>
          <p:cNvSpPr/>
          <p:nvPr/>
        </p:nvSpPr>
        <p:spPr>
          <a:xfrm>
            <a:off x="5076056" y="1124744"/>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2</a:t>
            </a:r>
            <a:endParaRPr lang="fa-IR" dirty="0">
              <a:solidFill>
                <a:srgbClr val="FF0000"/>
              </a:solidFill>
              <a:cs typeface="B Nazanin" pitchFamily="2" charset="-78"/>
            </a:endParaRPr>
          </a:p>
        </p:txBody>
      </p:sp>
      <p:sp>
        <p:nvSpPr>
          <p:cNvPr id="21" name="Rectangle 20"/>
          <p:cNvSpPr/>
          <p:nvPr/>
        </p:nvSpPr>
        <p:spPr>
          <a:xfrm>
            <a:off x="6012160" y="1124744"/>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1</a:t>
            </a:r>
            <a:endParaRPr lang="fa-IR" dirty="0">
              <a:solidFill>
                <a:srgbClr val="FF0000"/>
              </a:solidFill>
              <a:cs typeface="B Nazanin" pitchFamily="2" charset="-78"/>
            </a:endParaRPr>
          </a:p>
        </p:txBody>
      </p:sp>
      <p:sp>
        <p:nvSpPr>
          <p:cNvPr id="22" name="Rectangle 21"/>
          <p:cNvSpPr/>
          <p:nvPr/>
        </p:nvSpPr>
        <p:spPr>
          <a:xfrm>
            <a:off x="6228184" y="1772816"/>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3</a:t>
            </a:r>
            <a:endParaRPr lang="fa-IR" dirty="0">
              <a:solidFill>
                <a:srgbClr val="FF0000"/>
              </a:solidFill>
              <a:cs typeface="B Nazanin" pitchFamily="2" charset="-78"/>
            </a:endParaRPr>
          </a:p>
        </p:txBody>
      </p:sp>
      <p:sp>
        <p:nvSpPr>
          <p:cNvPr id="23" name="Rectangle 22"/>
          <p:cNvSpPr/>
          <p:nvPr/>
        </p:nvSpPr>
        <p:spPr>
          <a:xfrm>
            <a:off x="5364088" y="1772816"/>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2</a:t>
            </a:r>
            <a:endParaRPr lang="fa-IR" dirty="0">
              <a:solidFill>
                <a:srgbClr val="FF0000"/>
              </a:solidFill>
              <a:cs typeface="B Nazanin" pitchFamily="2" charset="-78"/>
            </a:endParaRPr>
          </a:p>
        </p:txBody>
      </p:sp>
      <p:sp>
        <p:nvSpPr>
          <p:cNvPr id="24" name="Rectangle 23"/>
          <p:cNvSpPr/>
          <p:nvPr/>
        </p:nvSpPr>
        <p:spPr>
          <a:xfrm>
            <a:off x="4499992" y="1772816"/>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1</a:t>
            </a:r>
            <a:endParaRPr lang="fa-IR" dirty="0">
              <a:solidFill>
                <a:srgbClr val="FF0000"/>
              </a:solidFill>
              <a:cs typeface="B Nazanin" pitchFamily="2" charset="-78"/>
            </a:endParaRPr>
          </a:p>
        </p:txBody>
      </p:sp>
      <p:sp>
        <p:nvSpPr>
          <p:cNvPr id="25" name="Rectangle 24"/>
          <p:cNvSpPr/>
          <p:nvPr/>
        </p:nvSpPr>
        <p:spPr>
          <a:xfrm>
            <a:off x="1979712" y="1988840"/>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1</a:t>
            </a:r>
            <a:endParaRPr lang="fa-IR" dirty="0">
              <a:solidFill>
                <a:srgbClr val="FF0000"/>
              </a:solidFill>
              <a:cs typeface="B Nazanin" pitchFamily="2" charset="-78"/>
            </a:endParaRPr>
          </a:p>
        </p:txBody>
      </p:sp>
      <p:sp>
        <p:nvSpPr>
          <p:cNvPr id="26" name="Rectangle 25"/>
          <p:cNvSpPr/>
          <p:nvPr/>
        </p:nvSpPr>
        <p:spPr>
          <a:xfrm>
            <a:off x="2195736" y="1988840"/>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2</a:t>
            </a:r>
            <a:endParaRPr lang="fa-IR" dirty="0">
              <a:solidFill>
                <a:srgbClr val="FF0000"/>
              </a:solidFill>
              <a:cs typeface="B Nazanin" pitchFamily="2" charset="-78"/>
            </a:endParaRPr>
          </a:p>
        </p:txBody>
      </p:sp>
      <p:sp>
        <p:nvSpPr>
          <p:cNvPr id="27" name="Rectangle 26"/>
          <p:cNvSpPr/>
          <p:nvPr/>
        </p:nvSpPr>
        <p:spPr>
          <a:xfrm>
            <a:off x="2411760" y="1988840"/>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3</a:t>
            </a:r>
            <a:endParaRPr lang="fa-IR" dirty="0">
              <a:solidFill>
                <a:srgbClr val="FF0000"/>
              </a:solidFill>
              <a:cs typeface="B Nazanin" pitchFamily="2" charset="-78"/>
            </a:endParaRPr>
          </a:p>
        </p:txBody>
      </p:sp>
      <p:sp>
        <p:nvSpPr>
          <p:cNvPr id="28" name="Rectangle 27"/>
          <p:cNvSpPr/>
          <p:nvPr/>
        </p:nvSpPr>
        <p:spPr>
          <a:xfrm>
            <a:off x="2631457" y="1988840"/>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4</a:t>
            </a:r>
            <a:endParaRPr lang="fa-IR" dirty="0">
              <a:solidFill>
                <a:srgbClr val="FF0000"/>
              </a:solidFill>
              <a:cs typeface="B Nazanin" pitchFamily="2" charset="-78"/>
            </a:endParaRPr>
          </a:p>
        </p:txBody>
      </p:sp>
      <p:sp>
        <p:nvSpPr>
          <p:cNvPr id="29" name="Rectangle 28"/>
          <p:cNvSpPr/>
          <p:nvPr/>
        </p:nvSpPr>
        <p:spPr>
          <a:xfrm>
            <a:off x="2843808" y="1988840"/>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Nazanin" pitchFamily="2" charset="-78"/>
              </a:rPr>
              <a:t>5</a:t>
            </a:r>
            <a:endParaRPr lang="fa-IR" dirty="0">
              <a:solidFill>
                <a:srgbClr val="FF0000"/>
              </a:solidFill>
              <a:cs typeface="B Nazanin" pitchFamily="2" charset="-78"/>
            </a:endParaRPr>
          </a:p>
        </p:txBody>
      </p:sp>
    </p:spTree>
    <p:extLst>
      <p:ext uri="{BB962C8B-B14F-4D97-AF65-F5344CB8AC3E}">
        <p14:creationId xmlns:p14="http://schemas.microsoft.com/office/powerpoint/2010/main" val="174290123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564904"/>
            <a:ext cx="7175351" cy="1793167"/>
          </a:xfrm>
        </p:spPr>
        <p:txBody>
          <a:bodyPr>
            <a:normAutofit/>
          </a:bodyPr>
          <a:lstStyle/>
          <a:p>
            <a:pPr marL="182880" indent="0" algn="ctr">
              <a:buNone/>
            </a:pPr>
            <a:r>
              <a:rPr lang="fa-IR" sz="6000" dirty="0" smtClean="0">
                <a:solidFill>
                  <a:schemeClr val="bg1"/>
                </a:solidFill>
                <a:cs typeface="B Titr" pitchFamily="2" charset="-78"/>
              </a:rPr>
              <a:t>تعریف متغیرها</a:t>
            </a:r>
            <a:endParaRPr lang="fa-IR" sz="6000" dirty="0">
              <a:solidFill>
                <a:schemeClr val="bg1"/>
              </a:solidFill>
              <a:cs typeface="B Titr" pitchFamily="2" charset="-78"/>
            </a:endParaRPr>
          </a:p>
        </p:txBody>
      </p:sp>
    </p:spTree>
    <p:extLst>
      <p:ext uri="{BB962C8B-B14F-4D97-AF65-F5344CB8AC3E}">
        <p14:creationId xmlns:p14="http://schemas.microsoft.com/office/powerpoint/2010/main" val="1862164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lnSpc>
                <a:spcPct val="150000"/>
              </a:lnSpc>
              <a:buNone/>
            </a:pPr>
            <a:r>
              <a:rPr lang="fa-IR" sz="3600" dirty="0" smtClean="0">
                <a:solidFill>
                  <a:srgbClr val="FF0000"/>
                </a:solidFill>
                <a:cs typeface="B Titr" pitchFamily="2" charset="-78"/>
              </a:rPr>
              <a:t>تعریف متغیرها:</a:t>
            </a:r>
          </a:p>
          <a:p>
            <a:pPr marL="0" indent="0" algn="just">
              <a:lnSpc>
                <a:spcPct val="150000"/>
              </a:lnSpc>
              <a:buNone/>
            </a:pPr>
            <a:r>
              <a:rPr lang="fa-IR" sz="3200" dirty="0" smtClean="0">
                <a:cs typeface="B Nazanin" pitchFamily="2" charset="-78"/>
              </a:rPr>
              <a:t>ما باید چیزی را که کدگذاری کرده ایم در </a:t>
            </a:r>
            <a:r>
              <a:rPr lang="en-US" sz="3200" dirty="0" err="1" smtClean="0">
                <a:cs typeface="B Nazanin" pitchFamily="2" charset="-78"/>
              </a:rPr>
              <a:t>spss</a:t>
            </a:r>
            <a:r>
              <a:rPr lang="fa-IR" sz="3200" dirty="0" smtClean="0">
                <a:cs typeface="B Nazanin" pitchFamily="2" charset="-78"/>
              </a:rPr>
              <a:t> وارد کنیم.</a:t>
            </a:r>
          </a:p>
          <a:p>
            <a:pPr marL="0" indent="0" algn="just">
              <a:lnSpc>
                <a:spcPct val="150000"/>
              </a:lnSpc>
              <a:buNone/>
            </a:pPr>
            <a:r>
              <a:rPr lang="fa-IR" sz="3200" dirty="0" smtClean="0">
                <a:cs typeface="B Nazanin" pitchFamily="2" charset="-78"/>
              </a:rPr>
              <a:t>در تصاویر صفحات بعد می خواهیم یک متغیر را در </a:t>
            </a:r>
            <a:r>
              <a:rPr lang="en-US" sz="3200" dirty="0" err="1" smtClean="0">
                <a:cs typeface="B Nazanin" pitchFamily="2" charset="-78"/>
              </a:rPr>
              <a:t>spss</a:t>
            </a:r>
            <a:r>
              <a:rPr lang="fa-IR" sz="3200" dirty="0" smtClean="0">
                <a:cs typeface="B Nazanin" pitchFamily="2" charset="-78"/>
              </a:rPr>
              <a:t> وارد کنیم.</a:t>
            </a:r>
            <a:endParaRPr lang="fa-IR" sz="3200" dirty="0">
              <a:cs typeface="B Nazanin" pitchFamily="2" charset="-78"/>
            </a:endParaRPr>
          </a:p>
        </p:txBody>
      </p:sp>
    </p:spTree>
    <p:extLst>
      <p:ext uri="{BB962C8B-B14F-4D97-AF65-F5344CB8AC3E}">
        <p14:creationId xmlns:p14="http://schemas.microsoft.com/office/powerpoint/2010/main" val="78616117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lvl="0" indent="0">
              <a:lnSpc>
                <a:spcPct val="150000"/>
              </a:lnSpc>
              <a:buNone/>
            </a:pPr>
            <a:r>
              <a:rPr lang="fa-IR" sz="2800" dirty="0" smtClean="0">
                <a:solidFill>
                  <a:schemeClr val="bg1"/>
                </a:solidFill>
                <a:cs typeface="B Nazanin" pitchFamily="2" charset="-78"/>
              </a:rPr>
              <a:t>ابتدا وارد محیط متغیرنامه یا </a:t>
            </a:r>
            <a:r>
              <a:rPr lang="en-US" sz="2800" dirty="0">
                <a:solidFill>
                  <a:schemeClr val="bg1"/>
                </a:solidFill>
                <a:latin typeface="Book Antiqua"/>
                <a:cs typeface="B Nazanin" pitchFamily="2" charset="-78"/>
              </a:rPr>
              <a:t>variable </a:t>
            </a:r>
            <a:r>
              <a:rPr lang="en-US" sz="2800" dirty="0" smtClean="0">
                <a:solidFill>
                  <a:schemeClr val="bg1"/>
                </a:solidFill>
                <a:latin typeface="Book Antiqua"/>
                <a:cs typeface="B Nazanin" pitchFamily="2" charset="-78"/>
              </a:rPr>
              <a:t>view</a:t>
            </a:r>
            <a:r>
              <a:rPr lang="fa-IR" sz="2800" dirty="0" smtClean="0">
                <a:solidFill>
                  <a:schemeClr val="bg1"/>
                </a:solidFill>
                <a:latin typeface="Book Antiqua"/>
                <a:cs typeface="B Nazanin" pitchFamily="2" charset="-78"/>
              </a:rPr>
              <a:t> می شویم</a:t>
            </a:r>
          </a:p>
          <a:p>
            <a:pPr marL="0" lvl="0" indent="0" algn="ctr">
              <a:lnSpc>
                <a:spcPct val="150000"/>
              </a:lnSpc>
              <a:buNone/>
            </a:pPr>
            <a:endParaRPr lang="fa-IR" sz="2800" dirty="0">
              <a:solidFill>
                <a:schemeClr val="bg1"/>
              </a:solidFill>
              <a:cs typeface="B Nazanin" pitchFamily="2" charset="-78"/>
            </a:endParaRPr>
          </a:p>
          <a:p>
            <a:pPr marL="0" indent="0" algn="just">
              <a:buNone/>
            </a:pPr>
            <a:endParaRPr lang="fa-IR" dirty="0">
              <a:solidFill>
                <a:schemeClr val="bg1"/>
              </a:solidFill>
            </a:endParaRPr>
          </a:p>
        </p:txBody>
      </p:sp>
      <p:pic>
        <p:nvPicPr>
          <p:cNvPr id="4" name="Picture 2" descr="J:\Computer\New folder\D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1196752"/>
            <a:ext cx="7560839" cy="509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3248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5294"/>
          </a:xfrm>
        </p:spPr>
        <p:txBody>
          <a:bodyPr>
            <a:normAutofit/>
          </a:bodyPr>
          <a:lstStyle/>
          <a:p>
            <a:pPr marL="0" indent="0" algn="just">
              <a:buNone/>
            </a:pPr>
            <a:r>
              <a:rPr lang="fa-IR" sz="2800" dirty="0" smtClean="0">
                <a:cs typeface="B Nazanin" pitchFamily="2" charset="-78"/>
              </a:rPr>
              <a:t>اولین ستون </a:t>
            </a:r>
            <a:r>
              <a:rPr lang="en-US" sz="2800" dirty="0" smtClean="0">
                <a:cs typeface="B Nazanin" pitchFamily="2" charset="-78"/>
              </a:rPr>
              <a:t>name</a:t>
            </a:r>
            <a:r>
              <a:rPr lang="fa-IR" sz="2800" dirty="0" smtClean="0">
                <a:cs typeface="B Nazanin" pitchFamily="2" charset="-78"/>
              </a:rPr>
              <a:t> است که نام کلیه متغیرها در این ستون نوشته می شود. زبان برای نوشتن در </a:t>
            </a:r>
            <a:r>
              <a:rPr lang="en-US" sz="2800" dirty="0" err="1" smtClean="0">
                <a:cs typeface="B Nazanin" pitchFamily="2" charset="-78"/>
              </a:rPr>
              <a:t>spss</a:t>
            </a:r>
            <a:r>
              <a:rPr lang="fa-IR" sz="2800" dirty="0" smtClean="0">
                <a:cs typeface="B Nazanin" pitchFamily="2" charset="-78"/>
              </a:rPr>
              <a:t> باید انگلیسی باشد.</a:t>
            </a:r>
            <a:endParaRPr lang="fa-IR" sz="2800" dirty="0">
              <a:cs typeface="B Nazanin" pitchFamily="2" charset="-78"/>
            </a:endParaRPr>
          </a:p>
        </p:txBody>
      </p:sp>
      <p:pic>
        <p:nvPicPr>
          <p:cNvPr id="1026" name="Picture 2" descr="J:\Computer\New folder\وارد کردن\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556792"/>
            <a:ext cx="7920880" cy="490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8073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336704"/>
          </a:xfrm>
        </p:spPr>
        <p:txBody>
          <a:bodyPr/>
          <a:lstStyle/>
          <a:p>
            <a:pPr marL="0" indent="0" algn="just">
              <a:buNone/>
            </a:pPr>
            <a:r>
              <a:rPr lang="fa-IR" sz="2800" dirty="0" smtClean="0">
                <a:cs typeface="B Nazanin" pitchFamily="2" charset="-78"/>
              </a:rPr>
              <a:t>در ستون دوم نوع متغیر نشان داده می شود</a:t>
            </a:r>
          </a:p>
        </p:txBody>
      </p:sp>
      <p:pic>
        <p:nvPicPr>
          <p:cNvPr id="2050" name="Picture 2" descr="J:\Computer\New folder\وارد کردن\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412777"/>
            <a:ext cx="7056784" cy="505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6482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0680"/>
          </a:xfrm>
        </p:spPr>
        <p:txBody>
          <a:bodyPr>
            <a:normAutofit/>
          </a:bodyPr>
          <a:lstStyle/>
          <a:p>
            <a:pPr marL="0" indent="0" algn="just">
              <a:buNone/>
            </a:pPr>
            <a:r>
              <a:rPr lang="fa-IR" sz="2800" dirty="0" smtClean="0">
                <a:solidFill>
                  <a:schemeClr val="tx1"/>
                </a:solidFill>
                <a:cs typeface="B Nazanin" pitchFamily="2" charset="-78"/>
              </a:rPr>
              <a:t>همانطور که در تصویر مشاهده می کنید انواع متغیرها به شما نشان داده شده. بیش از 99 درصد افراد </a:t>
            </a:r>
            <a:r>
              <a:rPr lang="en-US" sz="2800" dirty="0" smtClean="0">
                <a:solidFill>
                  <a:schemeClr val="tx1"/>
                </a:solidFill>
                <a:cs typeface="B Nazanin" pitchFamily="2" charset="-78"/>
              </a:rPr>
              <a:t>Numeric</a:t>
            </a:r>
            <a:r>
              <a:rPr lang="fa-IR" sz="2800" dirty="0" smtClean="0">
                <a:solidFill>
                  <a:schemeClr val="tx1"/>
                </a:solidFill>
                <a:cs typeface="B Nazanin" pitchFamily="2" charset="-78"/>
              </a:rPr>
              <a:t> یا عددی و کمی بودن متغیر را انتخاب می کنند. </a:t>
            </a:r>
          </a:p>
          <a:p>
            <a:pPr marL="0" indent="0" algn="just">
              <a:buNone/>
            </a:pPr>
            <a:r>
              <a:rPr lang="en-US" sz="2800" dirty="0" smtClean="0">
                <a:solidFill>
                  <a:schemeClr val="tx1"/>
                </a:solidFill>
                <a:cs typeface="B Nazanin" pitchFamily="2" charset="-78"/>
              </a:rPr>
              <a:t>String</a:t>
            </a:r>
            <a:r>
              <a:rPr lang="fa-IR" sz="2800" dirty="0" smtClean="0">
                <a:solidFill>
                  <a:schemeClr val="tx1"/>
                </a:solidFill>
                <a:cs typeface="B Nazanin" pitchFamily="2" charset="-78"/>
              </a:rPr>
              <a:t> برای انتخاب کردن کیفی بودن متغیرهاست که خیلی کم مورد استفاده قرار می گیرد</a:t>
            </a:r>
          </a:p>
          <a:p>
            <a:pPr marL="0" indent="0" algn="ctr">
              <a:buNone/>
            </a:pPr>
            <a:endParaRPr lang="fa-IR" sz="2800" dirty="0">
              <a:solidFill>
                <a:schemeClr val="tx1"/>
              </a:solidFill>
              <a:cs typeface="B Nazanin" pitchFamily="2" charset="-78"/>
            </a:endParaRPr>
          </a:p>
        </p:txBody>
      </p:sp>
      <p:pic>
        <p:nvPicPr>
          <p:cNvPr id="3074" name="Picture 2" descr="J:\Computer\New folder\وارد کردن\1+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9792" y="2780928"/>
            <a:ext cx="4104456"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35896" y="3212976"/>
            <a:ext cx="13681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عددی و کمی</a:t>
            </a:r>
            <a:endParaRPr lang="fa-IR" sz="2000" dirty="0">
              <a:solidFill>
                <a:srgbClr val="FF0000"/>
              </a:solidFill>
              <a:cs typeface="B Nazanin" pitchFamily="2" charset="-78"/>
            </a:endParaRPr>
          </a:p>
        </p:txBody>
      </p:sp>
      <p:sp>
        <p:nvSpPr>
          <p:cNvPr id="6" name="Rectangle 5"/>
          <p:cNvSpPr/>
          <p:nvPr/>
        </p:nvSpPr>
        <p:spPr>
          <a:xfrm>
            <a:off x="3491880" y="5013176"/>
            <a:ext cx="20882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الفبایی، رشته ای ، کیفی</a:t>
            </a:r>
            <a:endParaRPr lang="fa-IR" sz="2000" dirty="0">
              <a:solidFill>
                <a:srgbClr val="FF0000"/>
              </a:solidFill>
              <a:cs typeface="B Nazanin" pitchFamily="2" charset="-78"/>
            </a:endParaRPr>
          </a:p>
        </p:txBody>
      </p:sp>
    </p:spTree>
    <p:extLst>
      <p:ext uri="{BB962C8B-B14F-4D97-AF65-F5344CB8AC3E}">
        <p14:creationId xmlns:p14="http://schemas.microsoft.com/office/powerpoint/2010/main" val="412464215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73138"/>
          </a:xfrm>
        </p:spPr>
        <p:txBody>
          <a:bodyPr/>
          <a:lstStyle/>
          <a:p>
            <a:pPr marL="0" indent="0" algn="just">
              <a:buNone/>
            </a:pPr>
            <a:r>
              <a:rPr lang="fa-IR" sz="2800" dirty="0" smtClean="0">
                <a:cs typeface="B Nazanin" pitchFamily="2" charset="-78"/>
              </a:rPr>
              <a:t>در ستون </a:t>
            </a:r>
            <a:r>
              <a:rPr lang="en-US" sz="2800" dirty="0" smtClean="0">
                <a:cs typeface="B Nazanin" pitchFamily="2" charset="-78"/>
              </a:rPr>
              <a:t>width</a:t>
            </a:r>
            <a:r>
              <a:rPr lang="fa-IR" sz="2800" dirty="0" smtClean="0">
                <a:cs typeface="B Nazanin" pitchFamily="2" charset="-78"/>
              </a:rPr>
              <a:t> تعداد کاراکترهایی که عرض آن متغیر را تشکیل می دهند درج می شود.</a:t>
            </a:r>
          </a:p>
          <a:p>
            <a:pPr marL="0" indent="0" algn="ctr">
              <a:buNone/>
            </a:pPr>
            <a:endParaRPr lang="fa-IR" dirty="0"/>
          </a:p>
        </p:txBody>
      </p:sp>
      <p:pic>
        <p:nvPicPr>
          <p:cNvPr id="4098" name="Picture 2" descr="J:\Computer\New folder\وارد کردن\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1344216"/>
            <a:ext cx="7128792" cy="514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265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a:solidFill>
                  <a:schemeClr val="bg1"/>
                </a:solidFill>
                <a:latin typeface="+mn-lt"/>
                <a:ea typeface="+mn-ea"/>
                <a:cs typeface="B Titr" pitchFamily="2" charset="-78"/>
              </a:rPr>
              <a:t>فهرست مطالب</a:t>
            </a:r>
            <a:endParaRPr lang="en-US" sz="3600" dirty="0">
              <a:solidFill>
                <a:schemeClr val="bg1"/>
              </a:solidFill>
              <a:latin typeface="+mn-lt"/>
              <a:ea typeface="+mn-ea"/>
              <a:cs typeface="B Titr" pitchFamily="2" charset="-78"/>
            </a:endParaRPr>
          </a:p>
        </p:txBody>
      </p:sp>
      <p:sp>
        <p:nvSpPr>
          <p:cNvPr id="3" name="Content Placeholder 2"/>
          <p:cNvSpPr>
            <a:spLocks noGrp="1"/>
          </p:cNvSpPr>
          <p:nvPr>
            <p:ph idx="1"/>
          </p:nvPr>
        </p:nvSpPr>
        <p:spPr/>
        <p:txBody>
          <a:bodyPr/>
          <a:lstStyle/>
          <a:p>
            <a:pPr>
              <a:lnSpc>
                <a:spcPct val="200000"/>
              </a:lnSpc>
            </a:pPr>
            <a:r>
              <a:rPr lang="fa-IR" dirty="0" smtClean="0"/>
              <a:t>مفاهیم آماری</a:t>
            </a:r>
          </a:p>
          <a:p>
            <a:pPr>
              <a:lnSpc>
                <a:spcPct val="200000"/>
              </a:lnSpc>
            </a:pPr>
            <a:r>
              <a:rPr lang="fa-IR" dirty="0" smtClean="0"/>
              <a:t>آشنایی با نرم افزار </a:t>
            </a:r>
            <a:r>
              <a:rPr lang="en-US" dirty="0" smtClean="0"/>
              <a:t>SPSS</a:t>
            </a:r>
          </a:p>
          <a:p>
            <a:pPr>
              <a:lnSpc>
                <a:spcPct val="200000"/>
              </a:lnSpc>
            </a:pPr>
            <a:r>
              <a:rPr lang="fa-IR" dirty="0" smtClean="0"/>
              <a:t>ورود اطلاعات در نرم افزار </a:t>
            </a:r>
            <a:r>
              <a:rPr lang="en-US" dirty="0" smtClean="0"/>
              <a:t>SPSS</a:t>
            </a:r>
            <a:endParaRPr lang="fa-IR" dirty="0" smtClean="0"/>
          </a:p>
          <a:p>
            <a:pPr>
              <a:lnSpc>
                <a:spcPct val="200000"/>
              </a:lnSpc>
            </a:pPr>
            <a:r>
              <a:rPr lang="fa-IR" dirty="0" smtClean="0"/>
              <a:t>آمار توصیفی</a:t>
            </a:r>
          </a:p>
          <a:p>
            <a:pPr>
              <a:lnSpc>
                <a:spcPct val="200000"/>
              </a:lnSpc>
            </a:pPr>
            <a:r>
              <a:rPr lang="fa-IR" dirty="0" smtClean="0"/>
              <a:t>آمار استنباطی</a:t>
            </a:r>
          </a:p>
          <a:p>
            <a:endParaRPr lang="en-US" dirty="0"/>
          </a:p>
        </p:txBody>
      </p:sp>
    </p:spTree>
    <p:extLst>
      <p:ext uri="{BB962C8B-B14F-4D97-AF65-F5344CB8AC3E}">
        <p14:creationId xmlns:p14="http://schemas.microsoft.com/office/powerpoint/2010/main" val="2300797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buNone/>
            </a:pPr>
            <a:r>
              <a:rPr lang="fa-IR" sz="2800" dirty="0" smtClean="0">
                <a:cs typeface="B Nazanin" pitchFamily="2" charset="-78"/>
              </a:rPr>
              <a:t>قسمت </a:t>
            </a:r>
            <a:r>
              <a:rPr lang="en-US" sz="2800" dirty="0" smtClean="0">
                <a:cs typeface="B Nazanin" pitchFamily="2" charset="-78"/>
              </a:rPr>
              <a:t>decimals</a:t>
            </a:r>
            <a:r>
              <a:rPr lang="fa-IR" sz="2800" dirty="0" smtClean="0">
                <a:cs typeface="B Nazanin" pitchFamily="2" charset="-78"/>
              </a:rPr>
              <a:t> مربوط به تعداد اعشاری است که به مقادیر داده ها اختصاص داده می شود.</a:t>
            </a:r>
          </a:p>
          <a:p>
            <a:pPr marL="0" indent="0" algn="ctr">
              <a:buNone/>
            </a:pPr>
            <a:endParaRPr lang="fa-IR" dirty="0"/>
          </a:p>
        </p:txBody>
      </p:sp>
      <p:pic>
        <p:nvPicPr>
          <p:cNvPr id="5122" name="Picture 2" descr="J:\Computer\New folder\وارد کردن\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231" y="1268760"/>
            <a:ext cx="7848872" cy="529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4871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312173"/>
          </a:xfrm>
        </p:spPr>
        <p:txBody>
          <a:bodyPr/>
          <a:lstStyle/>
          <a:p>
            <a:pPr marL="0" indent="0" algn="just">
              <a:buNone/>
            </a:pPr>
            <a:r>
              <a:rPr lang="en-US" sz="2800" dirty="0" err="1" smtClean="0">
                <a:cs typeface="B Nazanin" pitchFamily="2" charset="-78"/>
              </a:rPr>
              <a:t>Lable</a:t>
            </a:r>
            <a:r>
              <a:rPr lang="fa-IR" sz="2800" dirty="0">
                <a:cs typeface="B Nazanin" pitchFamily="2" charset="-78"/>
              </a:rPr>
              <a:t> </a:t>
            </a:r>
            <a:r>
              <a:rPr lang="fa-IR" sz="2800" dirty="0" smtClean="0">
                <a:cs typeface="B Nazanin" pitchFamily="2" charset="-78"/>
              </a:rPr>
              <a:t>برچسبی است که برای آن متغیر تعیین می کنید. در </a:t>
            </a:r>
            <a:r>
              <a:rPr lang="en-US" sz="2800" dirty="0" err="1" smtClean="0">
                <a:cs typeface="B Nazanin" pitchFamily="2" charset="-78"/>
              </a:rPr>
              <a:t>lable</a:t>
            </a:r>
            <a:r>
              <a:rPr lang="fa-IR" sz="2800" dirty="0">
                <a:cs typeface="B Nazanin" pitchFamily="2" charset="-78"/>
              </a:rPr>
              <a:t> </a:t>
            </a:r>
            <a:r>
              <a:rPr lang="fa-IR" sz="2800" dirty="0" smtClean="0">
                <a:cs typeface="B Nazanin" pitchFamily="2" charset="-78"/>
              </a:rPr>
              <a:t>ما معمولاً سوالات پرسشنامه را مطرح می کنیم.</a:t>
            </a:r>
          </a:p>
          <a:p>
            <a:pPr marL="0" indent="0" algn="ctr">
              <a:buNone/>
            </a:pPr>
            <a:endParaRPr lang="fa-IR" dirty="0"/>
          </a:p>
        </p:txBody>
      </p:sp>
      <p:pic>
        <p:nvPicPr>
          <p:cNvPr id="6146" name="Picture 2" descr="J:\Computer\New folder\وارد کردن\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286" y="1484784"/>
            <a:ext cx="7704856" cy="523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54366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buNone/>
            </a:pPr>
            <a:r>
              <a:rPr lang="en-US" sz="2800" dirty="0" smtClean="0">
                <a:cs typeface="B Nazanin" pitchFamily="2" charset="-78"/>
              </a:rPr>
              <a:t>Values</a:t>
            </a:r>
            <a:r>
              <a:rPr lang="fa-IR" sz="2800" dirty="0" smtClean="0">
                <a:cs typeface="B Nazanin" pitchFamily="2" charset="-78"/>
              </a:rPr>
              <a:t> مقادیر کدهایی است که برای گروه ها یا سطوح یک متغیر در نظر می گیریم. </a:t>
            </a:r>
            <a:endParaRPr lang="fa-IR" dirty="0"/>
          </a:p>
        </p:txBody>
      </p:sp>
      <p:pic>
        <p:nvPicPr>
          <p:cNvPr id="8194" name="Picture 2" descr="J:\Computer\New folder\وارد کردن\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002" y="1340768"/>
            <a:ext cx="8064896" cy="50248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71800" y="6432523"/>
            <a:ext cx="2499402" cy="369332"/>
          </a:xfrm>
          <a:prstGeom prst="rect">
            <a:avLst/>
          </a:prstGeom>
        </p:spPr>
        <p:txBody>
          <a:bodyPr wrap="none">
            <a:spAutoFit/>
          </a:bodyPr>
          <a:lstStyle/>
          <a:p>
            <a:r>
              <a:rPr lang="fa-IR" dirty="0"/>
              <a:t>www.irhesabdaran.ir</a:t>
            </a:r>
          </a:p>
        </p:txBody>
      </p:sp>
    </p:spTree>
    <p:extLst>
      <p:ext uri="{BB962C8B-B14F-4D97-AF65-F5344CB8AC3E}">
        <p14:creationId xmlns:p14="http://schemas.microsoft.com/office/powerpoint/2010/main" val="297111692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lvl="0" indent="0" algn="just">
              <a:buNone/>
            </a:pPr>
            <a:r>
              <a:rPr lang="fa-IR" sz="2800" dirty="0">
                <a:solidFill>
                  <a:prstClr val="black"/>
                </a:solidFill>
                <a:cs typeface="B Nazanin" pitchFamily="2" charset="-78"/>
              </a:rPr>
              <a:t>مانند تصاویر کد مربوط را وارد و عنوان کد را هم وارد </a:t>
            </a:r>
            <a:r>
              <a:rPr lang="fa-IR" sz="2800" dirty="0" smtClean="0">
                <a:solidFill>
                  <a:prstClr val="black"/>
                </a:solidFill>
                <a:cs typeface="B Nazanin" pitchFamily="2" charset="-78"/>
              </a:rPr>
              <a:t>می کنیم </a:t>
            </a:r>
            <a:r>
              <a:rPr lang="fa-IR" sz="2800" dirty="0">
                <a:solidFill>
                  <a:prstClr val="black"/>
                </a:solidFill>
                <a:cs typeface="B Nazanin" pitchFamily="2" charset="-78"/>
              </a:rPr>
              <a:t>و سپس گزینه </a:t>
            </a:r>
            <a:r>
              <a:rPr lang="en-US" sz="2800" dirty="0">
                <a:solidFill>
                  <a:prstClr val="black"/>
                </a:solidFill>
                <a:cs typeface="B Nazanin" pitchFamily="2" charset="-78"/>
              </a:rPr>
              <a:t>add</a:t>
            </a:r>
            <a:r>
              <a:rPr lang="fa-IR" sz="2800" dirty="0">
                <a:solidFill>
                  <a:prstClr val="black"/>
                </a:solidFill>
                <a:cs typeface="B Nazanin" pitchFamily="2" charset="-78"/>
              </a:rPr>
              <a:t> را می </a:t>
            </a:r>
            <a:r>
              <a:rPr lang="fa-IR" sz="2800" dirty="0" smtClean="0">
                <a:solidFill>
                  <a:prstClr val="black"/>
                </a:solidFill>
                <a:cs typeface="B Nazanin" pitchFamily="2" charset="-78"/>
              </a:rPr>
              <a:t>زنیم و پس از وارد کردن تمامی داده ها بر روی </a:t>
            </a:r>
            <a:r>
              <a:rPr lang="en-US" sz="2800" dirty="0" smtClean="0">
                <a:solidFill>
                  <a:prstClr val="black"/>
                </a:solidFill>
                <a:cs typeface="B Nazanin" pitchFamily="2" charset="-78"/>
              </a:rPr>
              <a:t>ok</a:t>
            </a:r>
            <a:r>
              <a:rPr lang="fa-IR" sz="2800" dirty="0" smtClean="0">
                <a:solidFill>
                  <a:prstClr val="black"/>
                </a:solidFill>
                <a:cs typeface="B Nazanin" pitchFamily="2" charset="-78"/>
              </a:rPr>
              <a:t> کلیک می کنیم.</a:t>
            </a:r>
            <a:endParaRPr lang="fa-IR" sz="2800" dirty="0">
              <a:solidFill>
                <a:prstClr val="black"/>
              </a:solidFill>
              <a:cs typeface="B Nazanin" pitchFamily="2" charset="-78"/>
            </a:endParaRPr>
          </a:p>
          <a:p>
            <a:pPr marL="0" indent="0" algn="ctr">
              <a:buNone/>
            </a:pPr>
            <a:endParaRPr lang="fa-IR" dirty="0"/>
          </a:p>
        </p:txBody>
      </p:sp>
      <p:pic>
        <p:nvPicPr>
          <p:cNvPr id="10242" name="Picture 2" descr="J:\Computer\New folder\وارد کردن\8+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1720" y="1772816"/>
            <a:ext cx="5040559" cy="331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10253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buNone/>
            </a:pPr>
            <a:r>
              <a:rPr lang="fa-IR" sz="2800" dirty="0" smtClean="0">
                <a:cs typeface="B Nazanin" pitchFamily="2" charset="-78"/>
              </a:rPr>
              <a:t>این قسمت مربوط به داده های گمشده و پاسخ نداده است.</a:t>
            </a:r>
          </a:p>
          <a:p>
            <a:pPr marL="0" indent="0" algn="ctr">
              <a:buNone/>
            </a:pPr>
            <a:endParaRPr lang="fa-IR" dirty="0"/>
          </a:p>
        </p:txBody>
      </p:sp>
      <p:pic>
        <p:nvPicPr>
          <p:cNvPr id="11266" name="Picture 2" descr="J:\Computer\New folder\وارد کردن\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678" y="1196752"/>
            <a:ext cx="825493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92993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just">
              <a:buNone/>
            </a:pPr>
            <a:r>
              <a:rPr lang="fa-IR" sz="2800" dirty="0" smtClean="0">
                <a:cs typeface="B Nazanin" pitchFamily="2" charset="-78"/>
              </a:rPr>
              <a:t>این قسمت مربوط به زیبایی کار است و این که عدد را کجای سلول بگذاریم.</a:t>
            </a:r>
          </a:p>
          <a:p>
            <a:pPr marL="0" indent="0" algn="ctr">
              <a:buNone/>
            </a:pPr>
            <a:endParaRPr lang="fa-IR" dirty="0"/>
          </a:p>
        </p:txBody>
      </p:sp>
      <p:pic>
        <p:nvPicPr>
          <p:cNvPr id="14338" name="Picture 2" descr="J:\Computer\New folder\وارد کردن\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361165"/>
            <a:ext cx="806489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7995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
              <a:buNone/>
            </a:pPr>
            <a:r>
              <a:rPr lang="fa-IR" sz="2800" dirty="0" smtClean="0">
                <a:cs typeface="B Nazanin" pitchFamily="2" charset="-78"/>
              </a:rPr>
              <a:t>این قسمت مربوط به این است که متغیر مورد نظر از نوع اسمی، ترتیبی یا فاصله است.</a:t>
            </a:r>
          </a:p>
          <a:p>
            <a:pPr marL="0" indent="0" algn="ctr">
              <a:buNone/>
            </a:pPr>
            <a:endParaRPr lang="fa-IR" dirty="0"/>
          </a:p>
        </p:txBody>
      </p:sp>
      <p:pic>
        <p:nvPicPr>
          <p:cNvPr id="15362" name="Picture 2" descr="J:\Computer\New folder\وارد کردن\1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14650" y="1772816"/>
            <a:ext cx="4321646"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83968" y="3032956"/>
            <a:ext cx="122413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فاصله ای</a:t>
            </a:r>
            <a:endParaRPr lang="fa-IR" sz="2000" dirty="0">
              <a:solidFill>
                <a:srgbClr val="FF0000"/>
              </a:solidFill>
              <a:cs typeface="B Nazanin" pitchFamily="2" charset="-78"/>
            </a:endParaRPr>
          </a:p>
        </p:txBody>
      </p:sp>
      <p:sp>
        <p:nvSpPr>
          <p:cNvPr id="6" name="Rectangle 5"/>
          <p:cNvSpPr/>
          <p:nvPr/>
        </p:nvSpPr>
        <p:spPr>
          <a:xfrm>
            <a:off x="4355976" y="3297842"/>
            <a:ext cx="122413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ترتیبی</a:t>
            </a:r>
            <a:endParaRPr lang="fa-IR" sz="2000" dirty="0">
              <a:solidFill>
                <a:srgbClr val="FF0000"/>
              </a:solidFill>
              <a:cs typeface="B Nazanin" pitchFamily="2" charset="-78"/>
            </a:endParaRPr>
          </a:p>
        </p:txBody>
      </p:sp>
      <p:sp>
        <p:nvSpPr>
          <p:cNvPr id="7" name="Rectangle 6"/>
          <p:cNvSpPr/>
          <p:nvPr/>
        </p:nvSpPr>
        <p:spPr>
          <a:xfrm>
            <a:off x="4355976" y="3621878"/>
            <a:ext cx="122413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Nazanin" pitchFamily="2" charset="-78"/>
              </a:rPr>
              <a:t>اسمی</a:t>
            </a:r>
            <a:endParaRPr lang="fa-IR" sz="2000" dirty="0">
              <a:solidFill>
                <a:srgbClr val="FF0000"/>
              </a:solidFill>
              <a:cs typeface="B Nazanin" pitchFamily="2" charset="-78"/>
            </a:endParaRPr>
          </a:p>
        </p:txBody>
      </p:sp>
    </p:spTree>
    <p:extLst>
      <p:ext uri="{BB962C8B-B14F-4D97-AF65-F5344CB8AC3E}">
        <p14:creationId xmlns:p14="http://schemas.microsoft.com/office/powerpoint/2010/main" val="151626764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420888"/>
            <a:ext cx="7175351" cy="1793167"/>
          </a:xfrm>
        </p:spPr>
        <p:txBody>
          <a:bodyPr>
            <a:normAutofit/>
          </a:bodyPr>
          <a:lstStyle/>
          <a:p>
            <a:pPr marL="182880" indent="0" algn="ctr">
              <a:buNone/>
            </a:pPr>
            <a:r>
              <a:rPr lang="fa-IR" sz="6000" dirty="0" smtClean="0">
                <a:solidFill>
                  <a:schemeClr val="bg1"/>
                </a:solidFill>
                <a:cs typeface="B Titr" pitchFamily="2" charset="-78"/>
              </a:rPr>
              <a:t>وارد کردن داده ها</a:t>
            </a:r>
            <a:endParaRPr lang="fa-IR" sz="6000" dirty="0">
              <a:solidFill>
                <a:schemeClr val="bg1"/>
              </a:solidFill>
              <a:cs typeface="B Titr" pitchFamily="2" charset="-78"/>
            </a:endParaRPr>
          </a:p>
        </p:txBody>
      </p:sp>
    </p:spTree>
    <p:extLst>
      <p:ext uri="{BB962C8B-B14F-4D97-AF65-F5344CB8AC3E}">
        <p14:creationId xmlns:p14="http://schemas.microsoft.com/office/powerpoint/2010/main" val="759189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lgn="just">
              <a:buNone/>
            </a:pPr>
            <a:r>
              <a:rPr lang="fa-IR" sz="2800" dirty="0" smtClean="0">
                <a:cs typeface="B Nazanin" pitchFamily="2" charset="-78"/>
              </a:rPr>
              <a:t>در بخش قبلی چگونگی تعریف کردن متغیر در قسمت </a:t>
            </a:r>
            <a:r>
              <a:rPr lang="en-US" sz="2800" dirty="0" smtClean="0">
                <a:cs typeface="B Nazanin" pitchFamily="2" charset="-78"/>
              </a:rPr>
              <a:t>variable view</a:t>
            </a:r>
            <a:r>
              <a:rPr lang="fa-IR" sz="2800" dirty="0" smtClean="0">
                <a:cs typeface="B Nazanin" pitchFamily="2" charset="-78"/>
              </a:rPr>
              <a:t> را بیان کردیم. بنابراین هر ستون قسمت </a:t>
            </a:r>
            <a:r>
              <a:rPr lang="en-US" sz="2800" dirty="0" smtClean="0">
                <a:cs typeface="B Nazanin" pitchFamily="2" charset="-78"/>
              </a:rPr>
              <a:t>data view</a:t>
            </a:r>
            <a:r>
              <a:rPr lang="fa-IR" sz="2800" dirty="0" smtClean="0">
                <a:cs typeface="B Nazanin" pitchFamily="2" charset="-78"/>
              </a:rPr>
              <a:t> مربوط به یک متغیر است. هر سوال معرف یک متغیر است و هر سطر آن مربوط به یک نفر از پاسخ دهندگان به پرسشنامه است.</a:t>
            </a:r>
          </a:p>
          <a:p>
            <a:pPr marL="0" indent="0" algn="ctr">
              <a:buNone/>
            </a:pPr>
            <a:endParaRPr lang="fa-IR" sz="2800" dirty="0">
              <a:cs typeface="B Nazanin" pitchFamily="2" charset="-78"/>
            </a:endParaRPr>
          </a:p>
        </p:txBody>
      </p:sp>
      <p:pic>
        <p:nvPicPr>
          <p:cNvPr id="1026" name="Picture 2" descr="C:\Users\HASSAN\Desktop\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5" y="2708920"/>
            <a:ext cx="8208912" cy="274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1527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492896"/>
            <a:ext cx="7175351" cy="1793167"/>
          </a:xfrm>
        </p:spPr>
        <p:txBody>
          <a:bodyPr>
            <a:normAutofit/>
          </a:bodyPr>
          <a:lstStyle/>
          <a:p>
            <a:pPr marL="182880" indent="0" algn="ctr">
              <a:buNone/>
            </a:pPr>
            <a:r>
              <a:rPr lang="fa-IR" sz="6000" dirty="0" smtClean="0">
                <a:solidFill>
                  <a:schemeClr val="accent6">
                    <a:lumMod val="75000"/>
                  </a:schemeClr>
                </a:solidFill>
                <a:cs typeface="B Titr" pitchFamily="2" charset="-78"/>
              </a:rPr>
              <a:t>ریکود کردن داده ها</a:t>
            </a:r>
            <a:endParaRPr lang="fa-IR" sz="6000" dirty="0">
              <a:solidFill>
                <a:schemeClr val="accent6">
                  <a:lumMod val="75000"/>
                </a:schemeClr>
              </a:solidFill>
              <a:cs typeface="B Titr" pitchFamily="2" charset="-78"/>
            </a:endParaRPr>
          </a:p>
        </p:txBody>
      </p:sp>
    </p:spTree>
    <p:extLst>
      <p:ext uri="{BB962C8B-B14F-4D97-AF65-F5344CB8AC3E}">
        <p14:creationId xmlns:p14="http://schemas.microsoft.com/office/powerpoint/2010/main" val="3492279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just">
              <a:lnSpc>
                <a:spcPct val="150000"/>
              </a:lnSpc>
              <a:spcAft>
                <a:spcPts val="300"/>
              </a:spcAft>
              <a:buClr>
                <a:srgbClr val="F14124">
                  <a:lumMod val="75000"/>
                </a:srgbClr>
              </a:buClr>
              <a:buSzPct val="130000"/>
            </a:pPr>
            <a:r>
              <a:rPr lang="fa-IR" dirty="0">
                <a:solidFill>
                  <a:schemeClr val="bg1"/>
                </a:solidFill>
                <a:cs typeface="B Titr" pitchFamily="2" charset="-78"/>
              </a:rPr>
              <a:t>تعریف متغیر:</a:t>
            </a:r>
          </a:p>
          <a:p>
            <a:pPr algn="just">
              <a:lnSpc>
                <a:spcPct val="150000"/>
              </a:lnSpc>
              <a:spcAft>
                <a:spcPts val="300"/>
              </a:spcAft>
              <a:buClr>
                <a:srgbClr val="F14124">
                  <a:lumMod val="75000"/>
                </a:srgbClr>
              </a:buClr>
              <a:buSzPct val="130000"/>
            </a:pPr>
            <a:r>
              <a:rPr lang="fa-IR" dirty="0">
                <a:solidFill>
                  <a:schemeClr val="bg1"/>
                </a:solidFill>
                <a:cs typeface="B Nazanin" pitchFamily="2" charset="-78"/>
              </a:rPr>
              <a:t>صفتی است که از یک نفر به نفر دیگر تغییر می کند.</a:t>
            </a:r>
          </a:p>
          <a:p>
            <a:pPr lvl="0" algn="just">
              <a:lnSpc>
                <a:spcPct val="150000"/>
              </a:lnSpc>
              <a:spcAft>
                <a:spcPts val="300"/>
              </a:spcAft>
              <a:buClr>
                <a:srgbClr val="F14124">
                  <a:lumMod val="75000"/>
                </a:srgbClr>
              </a:buClr>
              <a:buSzPct val="130000"/>
            </a:pPr>
            <a:r>
              <a:rPr lang="fa-IR" dirty="0">
                <a:solidFill>
                  <a:schemeClr val="bg1"/>
                </a:solidFill>
                <a:cs typeface="B Titr" pitchFamily="2" charset="-78"/>
              </a:rPr>
              <a:t>تعریف متغیر در </a:t>
            </a:r>
            <a:r>
              <a:rPr lang="en-US" dirty="0" err="1">
                <a:solidFill>
                  <a:schemeClr val="bg1"/>
                </a:solidFill>
                <a:cs typeface="B Titr" pitchFamily="2" charset="-78"/>
              </a:rPr>
              <a:t>spss</a:t>
            </a:r>
            <a:endParaRPr lang="fa-IR" dirty="0">
              <a:solidFill>
                <a:schemeClr val="bg1"/>
              </a:solidFill>
              <a:cs typeface="B Titr" pitchFamily="2" charset="-78"/>
            </a:endParaRPr>
          </a:p>
          <a:p>
            <a:pPr lvl="0" algn="just">
              <a:lnSpc>
                <a:spcPct val="150000"/>
              </a:lnSpc>
              <a:spcAft>
                <a:spcPts val="300"/>
              </a:spcAft>
              <a:buClr>
                <a:srgbClr val="F14124">
                  <a:lumMod val="75000"/>
                </a:srgbClr>
              </a:buClr>
              <a:buSzPct val="130000"/>
            </a:pPr>
            <a:r>
              <a:rPr lang="fa-IR" dirty="0">
                <a:solidFill>
                  <a:schemeClr val="bg1"/>
                </a:solidFill>
                <a:cs typeface="B Nazanin" pitchFamily="2" charset="-78"/>
              </a:rPr>
              <a:t>صفتی که با یک سوال یا یک مشاهده قابل سنجش است</a:t>
            </a:r>
            <a:r>
              <a:rPr lang="fa-IR" dirty="0" smtClean="0">
                <a:solidFill>
                  <a:schemeClr val="bg1"/>
                </a:solidFill>
                <a:cs typeface="B Nazanin" pitchFamily="2" charset="-78"/>
              </a:rPr>
              <a:t>.</a:t>
            </a:r>
            <a:endParaRPr lang="en-US" dirty="0" smtClean="0">
              <a:solidFill>
                <a:schemeClr val="bg1"/>
              </a:solidFill>
              <a:cs typeface="B Nazanin" pitchFamily="2" charset="-78"/>
            </a:endParaRPr>
          </a:p>
          <a:p>
            <a:pPr marL="0" lvl="0" indent="0" algn="just">
              <a:lnSpc>
                <a:spcPct val="150000"/>
              </a:lnSpc>
              <a:spcAft>
                <a:spcPts val="300"/>
              </a:spcAft>
              <a:buClr>
                <a:srgbClr val="F14124">
                  <a:lumMod val="75000"/>
                </a:srgbClr>
              </a:buClr>
              <a:buSzPct val="130000"/>
              <a:buNone/>
            </a:pPr>
            <a:endParaRPr lang="fa-IR" dirty="0">
              <a:solidFill>
                <a:schemeClr val="bg1"/>
              </a:solidFill>
              <a:cs typeface="B Nazanin" pitchFamily="2" charset="-78"/>
            </a:endParaRPr>
          </a:p>
          <a:p>
            <a:pPr algn="just">
              <a:lnSpc>
                <a:spcPct val="150000"/>
              </a:lnSpc>
              <a:spcAft>
                <a:spcPts val="300"/>
              </a:spcAft>
              <a:buClr>
                <a:srgbClr val="F14124">
                  <a:lumMod val="75000"/>
                </a:srgbClr>
              </a:buClr>
              <a:buSzPct val="130000"/>
            </a:pPr>
            <a:r>
              <a:rPr lang="fa-IR" dirty="0">
                <a:solidFill>
                  <a:schemeClr val="bg1"/>
                </a:solidFill>
                <a:cs typeface="B Titr" pitchFamily="2" charset="-78"/>
              </a:rPr>
              <a:t>انواع متغیر:</a:t>
            </a:r>
          </a:p>
          <a:p>
            <a:pPr algn="just">
              <a:lnSpc>
                <a:spcPct val="150000"/>
              </a:lnSpc>
              <a:spcAft>
                <a:spcPts val="300"/>
              </a:spcAft>
              <a:buClr>
                <a:srgbClr val="F14124">
                  <a:lumMod val="75000"/>
                </a:srgbClr>
              </a:buClr>
              <a:buSzPct val="130000"/>
            </a:pPr>
            <a:r>
              <a:rPr lang="fa-IR" dirty="0">
                <a:solidFill>
                  <a:schemeClr val="bg1"/>
                </a:solidFill>
                <a:cs typeface="B Titr" pitchFamily="2" charset="-78"/>
              </a:rPr>
              <a:t>1. کیفی: </a:t>
            </a:r>
            <a:r>
              <a:rPr lang="fa-IR" sz="2400" dirty="0">
                <a:solidFill>
                  <a:schemeClr val="bg1"/>
                </a:solidFill>
                <a:cs typeface="B Nazanin" pitchFamily="2" charset="-78"/>
              </a:rPr>
              <a:t>متغیری است که ذاتاً عددی نیست، مثل دین و نژاد</a:t>
            </a:r>
          </a:p>
          <a:p>
            <a:pPr algn="just">
              <a:lnSpc>
                <a:spcPct val="150000"/>
              </a:lnSpc>
              <a:spcAft>
                <a:spcPts val="300"/>
              </a:spcAft>
              <a:buClr>
                <a:srgbClr val="F14124">
                  <a:lumMod val="75000"/>
                </a:srgbClr>
              </a:buClr>
              <a:buSzPct val="130000"/>
            </a:pPr>
            <a:r>
              <a:rPr lang="fa-IR" dirty="0">
                <a:solidFill>
                  <a:schemeClr val="bg1"/>
                </a:solidFill>
                <a:cs typeface="B Titr" pitchFamily="2" charset="-78"/>
              </a:rPr>
              <a:t>2. کمی: </a:t>
            </a:r>
            <a:r>
              <a:rPr lang="fa-IR" sz="2400" dirty="0">
                <a:solidFill>
                  <a:schemeClr val="bg1"/>
                </a:solidFill>
                <a:cs typeface="B Nazanin" pitchFamily="2" charset="-78"/>
              </a:rPr>
              <a:t>متغیری که ذاتاً عددی می باشد، مثل سن</a:t>
            </a:r>
          </a:p>
          <a:p>
            <a:pPr marL="0" indent="0">
              <a:buNone/>
            </a:pPr>
            <a:endParaRPr lang="en-US" dirty="0"/>
          </a:p>
        </p:txBody>
      </p:sp>
    </p:spTree>
    <p:extLst>
      <p:ext uri="{BB962C8B-B14F-4D97-AF65-F5344CB8AC3E}">
        <p14:creationId xmlns:p14="http://schemas.microsoft.com/office/powerpoint/2010/main" val="1201126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just">
              <a:lnSpc>
                <a:spcPct val="150000"/>
              </a:lnSpc>
              <a:buNone/>
            </a:pPr>
            <a:r>
              <a:rPr lang="fa-IR" sz="2800" dirty="0" smtClean="0">
                <a:cs typeface="B Nazanin" pitchFamily="2" charset="-78"/>
              </a:rPr>
              <a:t>ریکود کردن یعنی ثبت مجدد یعنی کارهایی که تا به حال انجام داده ایم را دور می اندازیم و دوباره انجام می دهیم.یعنی کد گذاری می کنیم. بعضی اوقات اتفاق می افتد که کدگذاری برخی سوالات پرسشنامه باید تغییر کند.</a:t>
            </a:r>
          </a:p>
          <a:p>
            <a:pPr marL="0" indent="0" algn="just">
              <a:lnSpc>
                <a:spcPct val="150000"/>
              </a:lnSpc>
              <a:buNone/>
            </a:pPr>
            <a:r>
              <a:rPr lang="fa-IR" sz="2800" dirty="0" smtClean="0">
                <a:cs typeface="B Nazanin" pitchFamily="2" charset="-78"/>
              </a:rPr>
              <a:t>یکی از انواع سوالات که باید تغییریابد سوالات معکوس است. اگر سوالات یکسان باشد پاسخگو به همه سوالات جواب یکسان می دهد و این باعث شرطی شدن پاسخگو می شود و پاسخگو را ترغیب می کند که تا آخر یک گزینه را انتخاب کند.</a:t>
            </a:r>
          </a:p>
        </p:txBody>
      </p:sp>
    </p:spTree>
    <p:extLst>
      <p:ext uri="{BB962C8B-B14F-4D97-AF65-F5344CB8AC3E}">
        <p14:creationId xmlns:p14="http://schemas.microsoft.com/office/powerpoint/2010/main" val="288659153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336704"/>
          </a:xfrm>
        </p:spPr>
        <p:txBody>
          <a:bodyPr>
            <a:normAutofit lnSpcReduction="10000"/>
          </a:bodyPr>
          <a:lstStyle/>
          <a:p>
            <a:pPr marL="0" lvl="0" indent="0" algn="just">
              <a:lnSpc>
                <a:spcPct val="150000"/>
              </a:lnSpc>
              <a:buNone/>
            </a:pPr>
            <a:r>
              <a:rPr lang="fa-IR" sz="2800" dirty="0">
                <a:solidFill>
                  <a:prstClr val="black"/>
                </a:solidFill>
                <a:cs typeface="B Nazanin" pitchFamily="2" charset="-78"/>
              </a:rPr>
              <a:t>در نتیجه </a:t>
            </a:r>
            <a:r>
              <a:rPr lang="fa-IR" sz="2800" dirty="0">
                <a:solidFill>
                  <a:srgbClr val="FF0000"/>
                </a:solidFill>
                <a:cs typeface="B Nazanin" pitchFamily="2" charset="-78"/>
              </a:rPr>
              <a:t>سوالات معکوس</a:t>
            </a:r>
            <a:r>
              <a:rPr lang="fa-IR" sz="2800" dirty="0">
                <a:solidFill>
                  <a:prstClr val="black"/>
                </a:solidFill>
                <a:cs typeface="B Nazanin" pitchFamily="2" charset="-78"/>
              </a:rPr>
              <a:t>؛ سوالاتی اند که جهت تنظیم یا طرح آن ها با طیف اصلی (مفهوم اصلی) </a:t>
            </a:r>
            <a:r>
              <a:rPr lang="fa-IR" sz="2800" dirty="0" smtClean="0">
                <a:solidFill>
                  <a:prstClr val="black"/>
                </a:solidFill>
                <a:cs typeface="B Nazanin" pitchFamily="2" charset="-78"/>
              </a:rPr>
              <a:t>تحقیق متفاوت است.</a:t>
            </a:r>
            <a:endParaRPr lang="fa-IR" sz="2800" dirty="0">
              <a:solidFill>
                <a:prstClr val="black"/>
              </a:solidFill>
              <a:cs typeface="B Nazanin" pitchFamily="2" charset="-78"/>
            </a:endParaRPr>
          </a:p>
          <a:p>
            <a:pPr marL="0" indent="0" algn="just">
              <a:lnSpc>
                <a:spcPct val="150000"/>
              </a:lnSpc>
              <a:buNone/>
            </a:pPr>
            <a:r>
              <a:rPr lang="fa-IR" sz="2800" dirty="0" smtClean="0">
                <a:cs typeface="B Nazanin" pitchFamily="2" charset="-78"/>
              </a:rPr>
              <a:t>سوالات مستقیم: سوالاتی هستند که متناسب با طیف اصلی باشند.</a:t>
            </a:r>
          </a:p>
          <a:p>
            <a:pPr marL="0" indent="0" algn="just">
              <a:lnSpc>
                <a:spcPct val="150000"/>
              </a:lnSpc>
              <a:buNone/>
            </a:pPr>
            <a:r>
              <a:rPr lang="fa-IR" sz="2800" dirty="0" smtClean="0">
                <a:cs typeface="B Nazanin" pitchFamily="2" charset="-78"/>
              </a:rPr>
              <a:t>برای هم سو کردن باید کارهایی را انجام داد تا همه سوالات متناسب با طیف اصلی شود، یعنی سوالات معکوس را با استفاده از طیف لیکرت به سوالات مستقیم تبدیل کنیم.</a:t>
            </a:r>
          </a:p>
          <a:p>
            <a:pPr marL="0" indent="0" algn="just">
              <a:lnSpc>
                <a:spcPct val="150000"/>
              </a:lnSpc>
              <a:buNone/>
            </a:pPr>
            <a:r>
              <a:rPr lang="fa-IR" sz="2800" dirty="0" smtClean="0">
                <a:solidFill>
                  <a:prstClr val="black">
                    <a:lumMod val="75000"/>
                    <a:lumOff val="25000"/>
                  </a:prstClr>
                </a:solidFill>
                <a:cs typeface="B Nazanin" pitchFamily="2" charset="-78"/>
              </a:rPr>
              <a:t>پس </a:t>
            </a:r>
            <a:r>
              <a:rPr lang="fa-IR" sz="2800" dirty="0">
                <a:solidFill>
                  <a:prstClr val="black">
                    <a:lumMod val="75000"/>
                    <a:lumOff val="25000"/>
                  </a:prstClr>
                </a:solidFill>
                <a:cs typeface="B Nazanin" pitchFamily="2" charset="-78"/>
              </a:rPr>
              <a:t>ما در ریکود کردن سوالات را هم سو با مفهوم اصلی می کنیم، حال چرا هم سو می کنیم؟ </a:t>
            </a:r>
            <a:endParaRPr lang="fa-IR" sz="2800" dirty="0" smtClean="0">
              <a:solidFill>
                <a:srgbClr val="FF0000"/>
              </a:solidFill>
              <a:cs typeface="B Jadid" pitchFamily="2" charset="-78"/>
            </a:endParaRPr>
          </a:p>
          <a:p>
            <a:pPr marL="0" indent="0" algn="just">
              <a:lnSpc>
                <a:spcPct val="150000"/>
              </a:lnSpc>
              <a:buNone/>
            </a:pPr>
            <a:r>
              <a:rPr lang="fa-IR" sz="2800" dirty="0" smtClean="0">
                <a:cs typeface="B Nazanin" pitchFamily="2" charset="-78"/>
              </a:rPr>
              <a:t>به مثال صفحه بعد توجه کنید...</a:t>
            </a:r>
            <a:endParaRPr lang="fa-IR" sz="2800" dirty="0">
              <a:cs typeface="B Nazanin" pitchFamily="2" charset="-78"/>
            </a:endParaRPr>
          </a:p>
        </p:txBody>
      </p:sp>
    </p:spTree>
    <p:extLst>
      <p:ext uri="{BB962C8B-B14F-4D97-AF65-F5344CB8AC3E}">
        <p14:creationId xmlns:p14="http://schemas.microsoft.com/office/powerpoint/2010/main" val="350581926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buNone/>
            </a:pPr>
            <a:endParaRPr lang="fa-IR" dirty="0" smtClean="0"/>
          </a:p>
          <a:p>
            <a:pPr marL="0" indent="0" algn="just">
              <a:buNone/>
            </a:pPr>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1089003025"/>
              </p:ext>
            </p:extLst>
          </p:nvPr>
        </p:nvGraphicFramePr>
        <p:xfrm>
          <a:off x="4932040" y="1484784"/>
          <a:ext cx="4032448" cy="2194560"/>
        </p:xfrm>
        <a:graphic>
          <a:graphicData uri="http://schemas.openxmlformats.org/drawingml/2006/table">
            <a:tbl>
              <a:tblPr rtl="1" firstRow="1" bandRow="1">
                <a:tableStyleId>{5940675A-B579-460E-94D1-54222C63F5DA}</a:tableStyleId>
              </a:tblPr>
              <a:tblGrid>
                <a:gridCol w="1309126">
                  <a:extLst>
                    <a:ext uri="{9D8B030D-6E8A-4147-A177-3AD203B41FA5}">
                      <a16:colId xmlns:a16="http://schemas.microsoft.com/office/drawing/2014/main" xmlns="" val="20000"/>
                    </a:ext>
                  </a:extLst>
                </a:gridCol>
                <a:gridCol w="707098">
                  <a:extLst>
                    <a:ext uri="{9D8B030D-6E8A-4147-A177-3AD203B41FA5}">
                      <a16:colId xmlns:a16="http://schemas.microsoft.com/office/drawing/2014/main" xmlns="" val="20001"/>
                    </a:ext>
                  </a:extLst>
                </a:gridCol>
                <a:gridCol w="1180458">
                  <a:extLst>
                    <a:ext uri="{9D8B030D-6E8A-4147-A177-3AD203B41FA5}">
                      <a16:colId xmlns:a16="http://schemas.microsoft.com/office/drawing/2014/main" xmlns="" val="20002"/>
                    </a:ext>
                  </a:extLst>
                </a:gridCol>
                <a:gridCol w="835766">
                  <a:extLst>
                    <a:ext uri="{9D8B030D-6E8A-4147-A177-3AD203B41FA5}">
                      <a16:colId xmlns:a16="http://schemas.microsoft.com/office/drawing/2014/main" xmlns="" val="20003"/>
                    </a:ext>
                  </a:extLst>
                </a:gridCol>
              </a:tblGrid>
              <a:tr h="370840">
                <a:tc>
                  <a:txBody>
                    <a:bodyPr/>
                    <a:lstStyle/>
                    <a:p>
                      <a:pPr algn="ctr" rtl="1"/>
                      <a:r>
                        <a:rPr lang="fa-IR" sz="1800" b="0" dirty="0" smtClean="0">
                          <a:cs typeface="B Nazanin" pitchFamily="2" charset="-78"/>
                        </a:rPr>
                        <a:t>طیف اصلی شادی</a:t>
                      </a:r>
                      <a:endParaRPr lang="fa-IR" sz="1800" b="0" dirty="0">
                        <a:cs typeface="B Nazanin" pitchFamily="2" charset="-78"/>
                      </a:endParaRPr>
                    </a:p>
                  </a:txBody>
                  <a:tcPr/>
                </a:tc>
                <a:tc>
                  <a:txBody>
                    <a:bodyPr/>
                    <a:lstStyle/>
                    <a:p>
                      <a:pPr algn="ctr" rtl="1"/>
                      <a:r>
                        <a:rPr lang="fa-IR" sz="1800" b="0" dirty="0" smtClean="0">
                          <a:cs typeface="B Nazanin" pitchFamily="2" charset="-78"/>
                        </a:rPr>
                        <a:t>مخالفم</a:t>
                      </a:r>
                      <a:endParaRPr lang="fa-IR" sz="1800" b="0" dirty="0">
                        <a:cs typeface="B Nazanin" pitchFamily="2" charset="-78"/>
                      </a:endParaRPr>
                    </a:p>
                  </a:txBody>
                  <a:tcPr/>
                </a:tc>
                <a:tc>
                  <a:txBody>
                    <a:bodyPr/>
                    <a:lstStyle/>
                    <a:p>
                      <a:pPr algn="ctr" rtl="1"/>
                      <a:r>
                        <a:rPr lang="fa-IR" sz="1800" b="0" dirty="0" smtClean="0">
                          <a:cs typeface="B Nazanin" pitchFamily="2" charset="-78"/>
                        </a:rPr>
                        <a:t>تا حدی مخالفم</a:t>
                      </a:r>
                      <a:endParaRPr lang="fa-IR" sz="1800" b="0" dirty="0">
                        <a:cs typeface="B Nazanin" pitchFamily="2" charset="-78"/>
                      </a:endParaRPr>
                    </a:p>
                  </a:txBody>
                  <a:tcPr/>
                </a:tc>
                <a:tc>
                  <a:txBody>
                    <a:bodyPr/>
                    <a:lstStyle/>
                    <a:p>
                      <a:pPr algn="ctr" rtl="1"/>
                      <a:r>
                        <a:rPr lang="fa-IR" sz="1800" b="0" dirty="0" smtClean="0">
                          <a:cs typeface="B Nazanin" pitchFamily="2" charset="-78"/>
                        </a:rPr>
                        <a:t>موافقم</a:t>
                      </a:r>
                      <a:endParaRPr lang="fa-IR" sz="1800" b="0" dirty="0">
                        <a:cs typeface="B Nazanin" pitchFamily="2" charset="-78"/>
                      </a:endParaRPr>
                    </a:p>
                  </a:txBody>
                  <a:tcPr/>
                </a:tc>
                <a:extLst>
                  <a:ext uri="{0D108BD9-81ED-4DB2-BD59-A6C34878D82A}">
                    <a16:rowId xmlns:a16="http://schemas.microsoft.com/office/drawing/2014/main" xmlns="" val="10000"/>
                  </a:ext>
                </a:extLst>
              </a:tr>
              <a:tr h="370840">
                <a:tc>
                  <a:txBody>
                    <a:bodyPr/>
                    <a:lstStyle/>
                    <a:p>
                      <a:pPr algn="ctr" rtl="1"/>
                      <a:r>
                        <a:rPr lang="fa-IR" dirty="0" smtClean="0">
                          <a:cs typeface="B Nazanin" pitchFamily="2" charset="-78"/>
                        </a:rPr>
                        <a:t>من انسان خوشحالی هستم</a:t>
                      </a:r>
                      <a:endParaRPr lang="fa-IR" dirty="0">
                        <a:cs typeface="B Nazanin" pitchFamily="2" charset="-78"/>
                      </a:endParaRPr>
                    </a:p>
                  </a:txBody>
                  <a:tcPr/>
                </a:tc>
                <a:tc>
                  <a:txBody>
                    <a:bodyPr/>
                    <a:lstStyle/>
                    <a:p>
                      <a:pPr rtl="1"/>
                      <a:endParaRPr lang="fa-IR"/>
                    </a:p>
                  </a:txBody>
                  <a:tcPr/>
                </a:tc>
                <a:tc>
                  <a:txBody>
                    <a:bodyPr/>
                    <a:lstStyle/>
                    <a:p>
                      <a:pPr rtl="1"/>
                      <a:endParaRPr lang="fa-IR" dirty="0"/>
                    </a:p>
                  </a:txBody>
                  <a:tcPr/>
                </a:tc>
                <a:tc>
                  <a:txBody>
                    <a:bodyPr/>
                    <a:lstStyle/>
                    <a:p>
                      <a:pPr rtl="1"/>
                      <a:endParaRPr lang="fa-IR" dirty="0"/>
                    </a:p>
                  </a:txBody>
                  <a:tcPr/>
                </a:tc>
                <a:extLst>
                  <a:ext uri="{0D108BD9-81ED-4DB2-BD59-A6C34878D82A}">
                    <a16:rowId xmlns:a16="http://schemas.microsoft.com/office/drawing/2014/main" xmlns="" val="10001"/>
                  </a:ext>
                </a:extLst>
              </a:tr>
              <a:tr h="370840">
                <a:tc>
                  <a:txBody>
                    <a:bodyPr/>
                    <a:lstStyle/>
                    <a:p>
                      <a:pPr algn="ctr" rtl="1"/>
                      <a:r>
                        <a:rPr lang="fa-IR" dirty="0" smtClean="0">
                          <a:cs typeface="B Nazanin" pitchFamily="2" charset="-78"/>
                        </a:rPr>
                        <a:t>من ذهن پریشان ندارم</a:t>
                      </a:r>
                      <a:endParaRPr lang="fa-IR" dirty="0">
                        <a:cs typeface="B Nazanin" pitchFamily="2" charset="-78"/>
                      </a:endParaRPr>
                    </a:p>
                  </a:txBody>
                  <a:tcPr/>
                </a:tc>
                <a:tc>
                  <a:txBody>
                    <a:bodyPr/>
                    <a:lstStyle/>
                    <a:p>
                      <a:pPr rtl="1"/>
                      <a:endParaRPr lang="fa-IR" dirty="0"/>
                    </a:p>
                  </a:txBody>
                  <a:tcPr/>
                </a:tc>
                <a:tc>
                  <a:txBody>
                    <a:bodyPr/>
                    <a:lstStyle/>
                    <a:p>
                      <a:pPr rtl="1"/>
                      <a:endParaRPr lang="fa-IR" dirty="0"/>
                    </a:p>
                  </a:txBody>
                  <a:tcPr/>
                </a:tc>
                <a:tc>
                  <a:txBody>
                    <a:bodyPr/>
                    <a:lstStyle/>
                    <a:p>
                      <a:pPr rtl="1"/>
                      <a:endParaRPr lang="fa-IR" dirty="0"/>
                    </a:p>
                  </a:txBody>
                  <a:tcPr/>
                </a:tc>
                <a:extLst>
                  <a:ext uri="{0D108BD9-81ED-4DB2-BD59-A6C34878D82A}">
                    <a16:rowId xmlns:a16="http://schemas.microsoft.com/office/drawing/2014/main" xmlns=""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00800779"/>
              </p:ext>
            </p:extLst>
          </p:nvPr>
        </p:nvGraphicFramePr>
        <p:xfrm>
          <a:off x="4932040" y="4059912"/>
          <a:ext cx="4032448" cy="2194560"/>
        </p:xfrm>
        <a:graphic>
          <a:graphicData uri="http://schemas.openxmlformats.org/drawingml/2006/table">
            <a:tbl>
              <a:tblPr rtl="1" firstRow="1" bandRow="1">
                <a:tableStyleId>{5940675A-B579-460E-94D1-54222C63F5DA}</a:tableStyleId>
              </a:tblPr>
              <a:tblGrid>
                <a:gridCol w="1309126">
                  <a:extLst>
                    <a:ext uri="{9D8B030D-6E8A-4147-A177-3AD203B41FA5}">
                      <a16:colId xmlns:a16="http://schemas.microsoft.com/office/drawing/2014/main" xmlns="" val="20000"/>
                    </a:ext>
                  </a:extLst>
                </a:gridCol>
                <a:gridCol w="707098">
                  <a:extLst>
                    <a:ext uri="{9D8B030D-6E8A-4147-A177-3AD203B41FA5}">
                      <a16:colId xmlns:a16="http://schemas.microsoft.com/office/drawing/2014/main" xmlns="" val="20001"/>
                    </a:ext>
                  </a:extLst>
                </a:gridCol>
                <a:gridCol w="1180458">
                  <a:extLst>
                    <a:ext uri="{9D8B030D-6E8A-4147-A177-3AD203B41FA5}">
                      <a16:colId xmlns:a16="http://schemas.microsoft.com/office/drawing/2014/main" xmlns="" val="20002"/>
                    </a:ext>
                  </a:extLst>
                </a:gridCol>
                <a:gridCol w="835766">
                  <a:extLst>
                    <a:ext uri="{9D8B030D-6E8A-4147-A177-3AD203B41FA5}">
                      <a16:colId xmlns:a16="http://schemas.microsoft.com/office/drawing/2014/main" xmlns="" val="20003"/>
                    </a:ext>
                  </a:extLst>
                </a:gridCol>
              </a:tblGrid>
              <a:tr h="370840">
                <a:tc>
                  <a:txBody>
                    <a:bodyPr/>
                    <a:lstStyle/>
                    <a:p>
                      <a:pPr algn="ctr" rtl="1"/>
                      <a:r>
                        <a:rPr lang="fa-IR" sz="1800" b="0" dirty="0" smtClean="0">
                          <a:cs typeface="B Nazanin" pitchFamily="2" charset="-78"/>
                        </a:rPr>
                        <a:t>طیف اصلی شادی</a:t>
                      </a:r>
                      <a:endParaRPr lang="fa-IR" sz="1800" b="0" dirty="0">
                        <a:cs typeface="B Nazanin" pitchFamily="2" charset="-78"/>
                      </a:endParaRPr>
                    </a:p>
                  </a:txBody>
                  <a:tcPr/>
                </a:tc>
                <a:tc>
                  <a:txBody>
                    <a:bodyPr/>
                    <a:lstStyle/>
                    <a:p>
                      <a:pPr algn="ctr" rtl="1"/>
                      <a:r>
                        <a:rPr lang="fa-IR" sz="1800" b="0" dirty="0" smtClean="0">
                          <a:cs typeface="B Nazanin" pitchFamily="2" charset="-78"/>
                        </a:rPr>
                        <a:t>مخالفم</a:t>
                      </a:r>
                      <a:endParaRPr lang="fa-IR" sz="1800" b="0" dirty="0">
                        <a:cs typeface="B Nazanin" pitchFamily="2" charset="-78"/>
                      </a:endParaRPr>
                    </a:p>
                  </a:txBody>
                  <a:tcPr/>
                </a:tc>
                <a:tc>
                  <a:txBody>
                    <a:bodyPr/>
                    <a:lstStyle/>
                    <a:p>
                      <a:pPr algn="ctr" rtl="1"/>
                      <a:r>
                        <a:rPr lang="fa-IR" sz="1800" b="0" dirty="0" smtClean="0">
                          <a:cs typeface="B Nazanin" pitchFamily="2" charset="-78"/>
                        </a:rPr>
                        <a:t>تا حدی مخالفم</a:t>
                      </a:r>
                      <a:endParaRPr lang="fa-IR" sz="1800" b="0" dirty="0">
                        <a:cs typeface="B Nazanin" pitchFamily="2" charset="-78"/>
                      </a:endParaRPr>
                    </a:p>
                  </a:txBody>
                  <a:tcPr/>
                </a:tc>
                <a:tc>
                  <a:txBody>
                    <a:bodyPr/>
                    <a:lstStyle/>
                    <a:p>
                      <a:pPr algn="ctr" rtl="1"/>
                      <a:r>
                        <a:rPr lang="fa-IR" sz="1800" b="0" dirty="0" smtClean="0">
                          <a:cs typeface="B Nazanin" pitchFamily="2" charset="-78"/>
                        </a:rPr>
                        <a:t>موافقم</a:t>
                      </a:r>
                      <a:endParaRPr lang="fa-IR" sz="1800" b="0" dirty="0">
                        <a:cs typeface="B Nazanin" pitchFamily="2" charset="-78"/>
                      </a:endParaRPr>
                    </a:p>
                  </a:txBody>
                  <a:tcPr/>
                </a:tc>
                <a:extLst>
                  <a:ext uri="{0D108BD9-81ED-4DB2-BD59-A6C34878D82A}">
                    <a16:rowId xmlns:a16="http://schemas.microsoft.com/office/drawing/2014/main" xmlns="" val="10000"/>
                  </a:ext>
                </a:extLst>
              </a:tr>
              <a:tr h="370840">
                <a:tc>
                  <a:txBody>
                    <a:bodyPr/>
                    <a:lstStyle/>
                    <a:p>
                      <a:pPr algn="ctr" rtl="1"/>
                      <a:r>
                        <a:rPr lang="fa-IR" dirty="0" smtClean="0">
                          <a:cs typeface="B Nazanin" pitchFamily="2" charset="-78"/>
                        </a:rPr>
                        <a:t>من انسان خوشحالی هستم</a:t>
                      </a:r>
                      <a:endParaRPr lang="fa-IR" dirty="0">
                        <a:cs typeface="B Nazanin" pitchFamily="2" charset="-78"/>
                      </a:endParaRPr>
                    </a:p>
                  </a:txBody>
                  <a:tcPr/>
                </a:tc>
                <a:tc>
                  <a:txBody>
                    <a:bodyPr/>
                    <a:lstStyle/>
                    <a:p>
                      <a:pPr rtl="1"/>
                      <a:endParaRPr lang="fa-IR"/>
                    </a:p>
                  </a:txBody>
                  <a:tcPr/>
                </a:tc>
                <a:tc>
                  <a:txBody>
                    <a:bodyPr/>
                    <a:lstStyle/>
                    <a:p>
                      <a:pPr rtl="1"/>
                      <a:endParaRPr lang="fa-IR" dirty="0"/>
                    </a:p>
                  </a:txBody>
                  <a:tcPr/>
                </a:tc>
                <a:tc>
                  <a:txBody>
                    <a:bodyPr/>
                    <a:lstStyle/>
                    <a:p>
                      <a:pPr rtl="1"/>
                      <a:endParaRPr lang="fa-IR" dirty="0"/>
                    </a:p>
                  </a:txBody>
                  <a:tcPr/>
                </a:tc>
                <a:extLst>
                  <a:ext uri="{0D108BD9-81ED-4DB2-BD59-A6C34878D82A}">
                    <a16:rowId xmlns:a16="http://schemas.microsoft.com/office/drawing/2014/main" xmlns="" val="10001"/>
                  </a:ext>
                </a:extLst>
              </a:tr>
              <a:tr h="370840">
                <a:tc>
                  <a:txBody>
                    <a:bodyPr/>
                    <a:lstStyle/>
                    <a:p>
                      <a:pPr algn="ctr" rtl="1"/>
                      <a:r>
                        <a:rPr lang="fa-IR" dirty="0" smtClean="0">
                          <a:cs typeface="B Nazanin" pitchFamily="2" charset="-78"/>
                        </a:rPr>
                        <a:t>من ذهن پریشان دارم</a:t>
                      </a:r>
                      <a:endParaRPr lang="fa-IR" dirty="0">
                        <a:cs typeface="B Nazanin" pitchFamily="2" charset="-78"/>
                      </a:endParaRPr>
                    </a:p>
                  </a:txBody>
                  <a:tcPr/>
                </a:tc>
                <a:tc>
                  <a:txBody>
                    <a:bodyPr/>
                    <a:lstStyle/>
                    <a:p>
                      <a:pPr rtl="1"/>
                      <a:endParaRPr lang="fa-IR" dirty="0"/>
                    </a:p>
                  </a:txBody>
                  <a:tcPr/>
                </a:tc>
                <a:tc>
                  <a:txBody>
                    <a:bodyPr/>
                    <a:lstStyle/>
                    <a:p>
                      <a:pPr rtl="1"/>
                      <a:endParaRPr lang="fa-IR" dirty="0"/>
                    </a:p>
                  </a:txBody>
                  <a:tcPr/>
                </a:tc>
                <a:tc>
                  <a:txBody>
                    <a:bodyPr/>
                    <a:lstStyle/>
                    <a:p>
                      <a:pPr rtl="1"/>
                      <a:endParaRPr lang="fa-IR" dirty="0"/>
                    </a:p>
                  </a:txBody>
                  <a:tcPr/>
                </a:tc>
                <a:extLst>
                  <a:ext uri="{0D108BD9-81ED-4DB2-BD59-A6C34878D82A}">
                    <a16:rowId xmlns:a16="http://schemas.microsoft.com/office/drawing/2014/main" xmlns="" val="10002"/>
                  </a:ext>
                </a:extLst>
              </a:tr>
            </a:tbl>
          </a:graphicData>
        </a:graphic>
      </p:graphicFrame>
      <p:sp>
        <p:nvSpPr>
          <p:cNvPr id="6" name="Rectangle 5"/>
          <p:cNvSpPr/>
          <p:nvPr/>
        </p:nvSpPr>
        <p:spPr>
          <a:xfrm>
            <a:off x="395537" y="116632"/>
            <a:ext cx="8729866" cy="124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2400" dirty="0" smtClean="0">
                <a:solidFill>
                  <a:schemeClr val="tx1"/>
                </a:solidFill>
                <a:cs typeface="B Nazanin" pitchFamily="2" charset="-78"/>
              </a:rPr>
              <a:t>اگر هردو جدول به شخصی داده شود که فرد شادی است نمره ای که فرد در جدول اول که دارای سوالات مستقیم است می گیرد بالاترین نمره است اما جدول دومی که دارای سوال معکوس است فرد بالاترین نمره را نمی گیرد. بنابراین باید سوالات معکوس را ریکود کرد.</a:t>
            </a:r>
            <a:endParaRPr lang="fa-IR" sz="2400" dirty="0">
              <a:solidFill>
                <a:schemeClr val="tx1"/>
              </a:solidFill>
              <a:cs typeface="B Nazanin" pitchFamily="2" charset="-78"/>
            </a:endParaRPr>
          </a:p>
        </p:txBody>
      </p:sp>
      <p:sp>
        <p:nvSpPr>
          <p:cNvPr id="7" name="Rectangle 6"/>
          <p:cNvSpPr/>
          <p:nvPr/>
        </p:nvSpPr>
        <p:spPr>
          <a:xfrm>
            <a:off x="1187624" y="1740006"/>
            <a:ext cx="108012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lnSpc>
                <a:spcPct val="115000"/>
              </a:lnSpc>
              <a:spcAft>
                <a:spcPts val="1000"/>
              </a:spcAft>
            </a:pPr>
            <a:r>
              <a:rPr lang="fa-IR" sz="2800" dirty="0" smtClean="0">
                <a:solidFill>
                  <a:schemeClr val="tx1"/>
                </a:solidFill>
                <a:ea typeface="Calibri"/>
                <a:cs typeface="B Nazanin" pitchFamily="2" charset="-78"/>
              </a:rPr>
              <a:t>6=3+3</a:t>
            </a:r>
            <a:endParaRPr lang="en-US" sz="2800" dirty="0">
              <a:solidFill>
                <a:schemeClr val="tx1"/>
              </a:solidFill>
              <a:ea typeface="Calibri"/>
              <a:cs typeface="B Nazanin" pitchFamily="2" charset="-78"/>
            </a:endParaRPr>
          </a:p>
        </p:txBody>
      </p:sp>
      <p:sp>
        <p:nvSpPr>
          <p:cNvPr id="9" name="Multiply 8"/>
          <p:cNvSpPr/>
          <p:nvPr/>
        </p:nvSpPr>
        <p:spPr>
          <a:xfrm>
            <a:off x="5065779" y="2280066"/>
            <a:ext cx="432048" cy="54006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Multiply 9"/>
          <p:cNvSpPr/>
          <p:nvPr/>
        </p:nvSpPr>
        <p:spPr>
          <a:xfrm>
            <a:off x="5065779" y="2989731"/>
            <a:ext cx="432048" cy="54006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Multiply 10"/>
          <p:cNvSpPr/>
          <p:nvPr/>
        </p:nvSpPr>
        <p:spPr>
          <a:xfrm>
            <a:off x="5201975" y="4745299"/>
            <a:ext cx="432048" cy="54006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Multiply 11"/>
          <p:cNvSpPr/>
          <p:nvPr/>
        </p:nvSpPr>
        <p:spPr>
          <a:xfrm>
            <a:off x="7099898" y="5681617"/>
            <a:ext cx="432048" cy="54006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2733395" y="4357813"/>
            <a:ext cx="151216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tx1"/>
                </a:solidFill>
                <a:cs typeface="B Nazanin" pitchFamily="2" charset="-78"/>
              </a:rPr>
              <a:t>بالاترین نمره نیست</a:t>
            </a:r>
          </a:p>
          <a:p>
            <a:pPr algn="ctr"/>
            <a:r>
              <a:rPr lang="fa-IR" sz="2400" dirty="0" smtClean="0">
                <a:solidFill>
                  <a:schemeClr val="tx1"/>
                </a:solidFill>
                <a:cs typeface="B Nazanin" pitchFamily="2" charset="-78"/>
              </a:rPr>
              <a:t>غلط است.</a:t>
            </a:r>
            <a:endParaRPr lang="fa-IR" sz="2400" dirty="0">
              <a:solidFill>
                <a:schemeClr val="tx1"/>
              </a:solidFill>
              <a:cs typeface="B Nazanin" pitchFamily="2" charset="-78"/>
            </a:endParaRPr>
          </a:p>
        </p:txBody>
      </p:sp>
      <p:sp>
        <p:nvSpPr>
          <p:cNvPr id="14" name="Rectangle 13"/>
          <p:cNvSpPr/>
          <p:nvPr/>
        </p:nvSpPr>
        <p:spPr>
          <a:xfrm>
            <a:off x="1187624" y="4493271"/>
            <a:ext cx="108012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lnSpc>
                <a:spcPct val="115000"/>
              </a:lnSpc>
              <a:spcAft>
                <a:spcPts val="1000"/>
              </a:spcAft>
            </a:pPr>
            <a:r>
              <a:rPr lang="fa-IR" sz="2800" dirty="0" smtClean="0">
                <a:solidFill>
                  <a:schemeClr val="tx1"/>
                </a:solidFill>
                <a:ea typeface="Calibri"/>
                <a:cs typeface="B Nazanin" pitchFamily="2" charset="-78"/>
              </a:rPr>
              <a:t>4=1+3</a:t>
            </a:r>
            <a:endParaRPr lang="en-US" sz="2800" dirty="0">
              <a:solidFill>
                <a:schemeClr val="tx1"/>
              </a:solidFill>
              <a:ea typeface="Calibri"/>
              <a:cs typeface="B Nazanin" pitchFamily="2" charset="-78"/>
            </a:endParaRPr>
          </a:p>
        </p:txBody>
      </p:sp>
      <p:sp>
        <p:nvSpPr>
          <p:cNvPr id="15" name="Rectangle 14"/>
          <p:cNvSpPr/>
          <p:nvPr/>
        </p:nvSpPr>
        <p:spPr>
          <a:xfrm>
            <a:off x="2708176" y="1883559"/>
            <a:ext cx="151216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tx1"/>
                </a:solidFill>
                <a:cs typeface="B Nazanin" pitchFamily="2" charset="-78"/>
              </a:rPr>
              <a:t>بالاترین نمره است.</a:t>
            </a:r>
          </a:p>
          <a:p>
            <a:pPr algn="ctr"/>
            <a:r>
              <a:rPr lang="fa-IR" sz="2400" dirty="0" smtClean="0">
                <a:solidFill>
                  <a:schemeClr val="tx1"/>
                </a:solidFill>
                <a:cs typeface="B Nazanin" pitchFamily="2" charset="-78"/>
              </a:rPr>
              <a:t>صحیح است.</a:t>
            </a:r>
            <a:endParaRPr lang="fa-IR" sz="2400" dirty="0">
              <a:solidFill>
                <a:schemeClr val="tx1"/>
              </a:solidFill>
              <a:cs typeface="B Nazanin" pitchFamily="2" charset="-78"/>
            </a:endParaRPr>
          </a:p>
        </p:txBody>
      </p:sp>
    </p:spTree>
    <p:extLst>
      <p:ext uri="{BB962C8B-B14F-4D97-AF65-F5344CB8AC3E}">
        <p14:creationId xmlns:p14="http://schemas.microsoft.com/office/powerpoint/2010/main" val="57215185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just">
              <a:lnSpc>
                <a:spcPct val="150000"/>
              </a:lnSpc>
              <a:buNone/>
            </a:pPr>
            <a:r>
              <a:rPr lang="fa-IR" sz="2800" dirty="0" smtClean="0">
                <a:cs typeface="B Nazanin" pitchFamily="2" charset="-78"/>
              </a:rPr>
              <a:t>ریکود کردن به دو قسمت تقسیم می شود.</a:t>
            </a:r>
          </a:p>
          <a:p>
            <a:pPr marL="0" indent="0" algn="just">
              <a:lnSpc>
                <a:spcPct val="150000"/>
              </a:lnSpc>
              <a:buNone/>
            </a:pPr>
            <a:r>
              <a:rPr lang="fa-IR" sz="2800" dirty="0" smtClean="0">
                <a:cs typeface="B Nazanin" pitchFamily="2" charset="-78"/>
              </a:rPr>
              <a:t>یا </a:t>
            </a:r>
            <a:r>
              <a:rPr lang="fa-IR" sz="2800" dirty="0" smtClean="0">
                <a:solidFill>
                  <a:schemeClr val="tx1"/>
                </a:solidFill>
                <a:cs typeface="B Nazanin" pitchFamily="2" charset="-78"/>
              </a:rPr>
              <a:t>کل تغییرات </a:t>
            </a:r>
            <a:r>
              <a:rPr lang="fa-IR" sz="2800" dirty="0">
                <a:cs typeface="B Nazanin" pitchFamily="2" charset="-78"/>
              </a:rPr>
              <a:t>در </a:t>
            </a:r>
            <a:r>
              <a:rPr lang="fa-IR" sz="2800" dirty="0" smtClean="0">
                <a:cs typeface="B Nazanin" pitchFamily="2" charset="-78"/>
              </a:rPr>
              <a:t>داخل همان متغیر اتفاق می افتد </a:t>
            </a:r>
            <a:r>
              <a:rPr lang="fa-IR" sz="2800" dirty="0" smtClean="0">
                <a:solidFill>
                  <a:schemeClr val="tx1"/>
                </a:solidFill>
                <a:cs typeface="B Nazanin" pitchFamily="2" charset="-78"/>
              </a:rPr>
              <a:t>و</a:t>
            </a:r>
            <a:r>
              <a:rPr lang="fa-IR" sz="2800" dirty="0" smtClean="0">
                <a:cs typeface="B Nazanin" pitchFamily="2" charset="-78"/>
              </a:rPr>
              <a:t> یا از </a:t>
            </a:r>
            <a:r>
              <a:rPr lang="en-US" sz="2800" dirty="0" err="1" smtClean="0">
                <a:cs typeface="B Nazanin" pitchFamily="2" charset="-78"/>
              </a:rPr>
              <a:t>spss</a:t>
            </a:r>
            <a:r>
              <a:rPr lang="fa-IR" sz="2800" dirty="0" smtClean="0">
                <a:cs typeface="B Nazanin" pitchFamily="2" charset="-78"/>
              </a:rPr>
              <a:t> می خواهیم تغییرات در یک متغیر جدید به ما ارائه شود.</a:t>
            </a:r>
          </a:p>
          <a:p>
            <a:pPr marL="0" indent="0" algn="just">
              <a:lnSpc>
                <a:spcPct val="150000"/>
              </a:lnSpc>
              <a:buNone/>
            </a:pPr>
            <a:r>
              <a:rPr lang="fa-IR" sz="2800" dirty="0" smtClean="0">
                <a:cs typeface="B Nazanin" pitchFamily="2" charset="-78"/>
              </a:rPr>
              <a:t>ابتدا به روش ریکود کردن در یک متغیر جدید می پردازیم.</a:t>
            </a:r>
            <a:endParaRPr lang="fa-IR" sz="2800" dirty="0">
              <a:cs typeface="B Nazanin" pitchFamily="2" charset="-78"/>
            </a:endParaRPr>
          </a:p>
        </p:txBody>
      </p:sp>
    </p:spTree>
    <p:extLst>
      <p:ext uri="{BB962C8B-B14F-4D97-AF65-F5344CB8AC3E}">
        <p14:creationId xmlns:p14="http://schemas.microsoft.com/office/powerpoint/2010/main" val="160128038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
              <a:buNone/>
            </a:pPr>
            <a:r>
              <a:rPr lang="fa-IR" sz="2800" dirty="0" smtClean="0">
                <a:cs typeface="B Nazanin" pitchFamily="2" charset="-78"/>
              </a:rPr>
              <a:t>همانند تصاویر عمل کنید.</a:t>
            </a:r>
          </a:p>
          <a:p>
            <a:pPr marL="0" indent="0" algn="just">
              <a:buNone/>
            </a:pPr>
            <a:endParaRPr lang="fa-IR" dirty="0"/>
          </a:p>
        </p:txBody>
      </p:sp>
      <p:pic>
        <p:nvPicPr>
          <p:cNvPr id="4" name="Picture 2" descr="C:\Users\HASSAN\Desktop\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664" y="1916832"/>
            <a:ext cx="673417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9380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SAN\Desktop\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5638" y="1466850"/>
            <a:ext cx="3176562"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1600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
              <a:buNone/>
            </a:pPr>
            <a:r>
              <a:rPr lang="fa-IR" sz="2800" dirty="0" smtClean="0">
                <a:cs typeface="B Nazanin" pitchFamily="2" charset="-78"/>
              </a:rPr>
              <a:t>متغیر مورد نظر را انتخاب و به وسیله پیکان به قسمت مورد نظر می فرستیم.</a:t>
            </a:r>
          </a:p>
          <a:p>
            <a:pPr marL="0" indent="0" algn="just">
              <a:buNone/>
            </a:pPr>
            <a:endParaRPr lang="fa-IR" dirty="0"/>
          </a:p>
        </p:txBody>
      </p:sp>
      <p:pic>
        <p:nvPicPr>
          <p:cNvPr id="2050" name="Picture 2" descr="C:\Users\HASSAN\Desktop\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6388" y="1857375"/>
            <a:ext cx="599122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7721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buNone/>
            </a:pPr>
            <a:r>
              <a:rPr lang="fa-IR" sz="2800" dirty="0" smtClean="0">
                <a:cs typeface="B Nazanin" pitchFamily="2" charset="-78"/>
              </a:rPr>
              <a:t>در قسمت مشخص شده </a:t>
            </a:r>
            <a:r>
              <a:rPr lang="en-US" sz="2800" dirty="0" smtClean="0">
                <a:cs typeface="B Nazanin" pitchFamily="2" charset="-78"/>
              </a:rPr>
              <a:t>name</a:t>
            </a:r>
            <a:r>
              <a:rPr lang="fa-IR" sz="2800" dirty="0" smtClean="0">
                <a:cs typeface="B Nazanin" pitchFamily="2" charset="-78"/>
              </a:rPr>
              <a:t> و </a:t>
            </a:r>
            <a:r>
              <a:rPr lang="en-US" sz="2800" dirty="0" smtClean="0">
                <a:cs typeface="B Nazanin" pitchFamily="2" charset="-78"/>
              </a:rPr>
              <a:t>label</a:t>
            </a:r>
            <a:r>
              <a:rPr lang="fa-IR" sz="2800" dirty="0" smtClean="0">
                <a:cs typeface="B Nazanin" pitchFamily="2" charset="-78"/>
              </a:rPr>
              <a:t> جدید را وارد کرده و بر روی </a:t>
            </a:r>
            <a:r>
              <a:rPr lang="en-US" sz="2800" dirty="0" smtClean="0">
                <a:cs typeface="B Nazanin" pitchFamily="2" charset="-78"/>
              </a:rPr>
              <a:t>Change</a:t>
            </a:r>
            <a:r>
              <a:rPr lang="fa-IR" sz="2800" dirty="0" smtClean="0">
                <a:cs typeface="B Nazanin" pitchFamily="2" charset="-78"/>
              </a:rPr>
              <a:t> کلیک می کنیم.</a:t>
            </a:r>
          </a:p>
          <a:p>
            <a:pPr marL="0" indent="0" algn="just">
              <a:buNone/>
            </a:pPr>
            <a:endParaRPr lang="fa-IR" dirty="0"/>
          </a:p>
        </p:txBody>
      </p:sp>
      <p:pic>
        <p:nvPicPr>
          <p:cNvPr id="4098" name="Picture 2" descr="C:\Users\HASSAN\Desktop\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1150" y="1857375"/>
            <a:ext cx="59817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6136" y="2276872"/>
            <a:ext cx="1656184"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3459393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just">
              <a:buNone/>
            </a:pPr>
            <a:r>
              <a:rPr lang="fa-IR" sz="2800" dirty="0" smtClean="0">
                <a:cs typeface="B Nazanin" pitchFamily="2" charset="-78"/>
              </a:rPr>
              <a:t>پس از آن بر روی گزینه مشخص شده کلیک می </a:t>
            </a:r>
            <a:r>
              <a:rPr lang="fa-IR" sz="2800" dirty="0" smtClean="0">
                <a:solidFill>
                  <a:schemeClr val="tx1"/>
                </a:solidFill>
                <a:cs typeface="B Nazanin" pitchFamily="2" charset="-78"/>
              </a:rPr>
              <a:t>کنیم.</a:t>
            </a:r>
          </a:p>
          <a:p>
            <a:pPr marL="0" indent="0" algn="ctr">
              <a:buNone/>
            </a:pPr>
            <a:endParaRPr lang="fa-IR" dirty="0" smtClean="0"/>
          </a:p>
          <a:p>
            <a:pPr marL="0" indent="0" algn="just">
              <a:buNone/>
            </a:pPr>
            <a:endParaRPr lang="fa-IR" dirty="0"/>
          </a:p>
        </p:txBody>
      </p:sp>
      <p:pic>
        <p:nvPicPr>
          <p:cNvPr id="5123" name="Picture 3" descr="C:\Users\HASSAN\Desktop\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95438" y="1857375"/>
            <a:ext cx="5953125"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9872" y="3789040"/>
            <a:ext cx="172819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74627126"/>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indent="0" algn="just">
              <a:buNone/>
            </a:pPr>
            <a:r>
              <a:rPr lang="fa-IR" sz="2800" dirty="0" smtClean="0">
                <a:cs typeface="B Nazanin" pitchFamily="2" charset="-78"/>
              </a:rPr>
              <a:t>در قسمت </a:t>
            </a:r>
            <a:r>
              <a:rPr lang="en-US" sz="2800" dirty="0" smtClean="0">
                <a:cs typeface="B Nazanin" pitchFamily="2" charset="-78"/>
              </a:rPr>
              <a:t>old value</a:t>
            </a:r>
            <a:r>
              <a:rPr lang="fa-IR" sz="2800" dirty="0" smtClean="0">
                <a:cs typeface="B Nazanin" pitchFamily="2" charset="-78"/>
              </a:rPr>
              <a:t> داده قدیمی و در قسمت </a:t>
            </a:r>
            <a:r>
              <a:rPr lang="en-US" sz="2800" dirty="0" smtClean="0">
                <a:cs typeface="B Nazanin" pitchFamily="2" charset="-78"/>
              </a:rPr>
              <a:t>new value</a:t>
            </a:r>
            <a:r>
              <a:rPr lang="fa-IR" sz="2800" dirty="0" smtClean="0">
                <a:cs typeface="B Nazanin" pitchFamily="2" charset="-78"/>
              </a:rPr>
              <a:t> داده جدید را وارد و بر روی گزینه </a:t>
            </a:r>
            <a:r>
              <a:rPr lang="en-US" sz="2800" dirty="0" smtClean="0">
                <a:cs typeface="B Nazanin" pitchFamily="2" charset="-78"/>
              </a:rPr>
              <a:t>add</a:t>
            </a:r>
            <a:r>
              <a:rPr lang="fa-IR" sz="2800" dirty="0" smtClean="0">
                <a:cs typeface="B Nazanin" pitchFamily="2" charset="-78"/>
              </a:rPr>
              <a:t> کلیک </a:t>
            </a:r>
            <a:r>
              <a:rPr lang="fa-IR" sz="2800" dirty="0" smtClean="0">
                <a:solidFill>
                  <a:schemeClr val="tx1"/>
                </a:solidFill>
                <a:cs typeface="B Nazanin" pitchFamily="2" charset="-78"/>
              </a:rPr>
              <a:t>می کنیم.</a:t>
            </a:r>
          </a:p>
          <a:p>
            <a:pPr marL="0" indent="0" algn="ctr">
              <a:buNone/>
            </a:pPr>
            <a:endParaRPr lang="fa-IR" dirty="0"/>
          </a:p>
        </p:txBody>
      </p:sp>
      <p:pic>
        <p:nvPicPr>
          <p:cNvPr id="5" name="Picture 2" descr="C:\Users\HASSAN\Desktop\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312" y="2021681"/>
            <a:ext cx="6581775" cy="3590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9992" y="2021681"/>
            <a:ext cx="648072" cy="32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1403648" y="2021681"/>
            <a:ext cx="720080" cy="32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373255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chemeClr val="accent2">
                    <a:lumMod val="75000"/>
                  </a:schemeClr>
                </a:solidFill>
                <a:cs typeface="B Titr" pitchFamily="2" charset="-78"/>
              </a:rPr>
              <a:t>انواع متغیر کیفی</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lvl="0" indent="0" algn="just">
              <a:lnSpc>
                <a:spcPct val="150000"/>
              </a:lnSpc>
              <a:buNone/>
            </a:pPr>
            <a:r>
              <a:rPr lang="fa-IR" dirty="0">
                <a:solidFill>
                  <a:schemeClr val="accent2">
                    <a:lumMod val="75000"/>
                  </a:schemeClr>
                </a:solidFill>
                <a:cs typeface="B Titr" pitchFamily="2" charset="-78"/>
              </a:rPr>
              <a:t>1. اسمی: </a:t>
            </a:r>
            <a:r>
              <a:rPr lang="fa-IR" dirty="0">
                <a:cs typeface="B Nazanin" pitchFamily="2" charset="-78"/>
              </a:rPr>
              <a:t>متغیری است که گروه بندی در آن وجود ندارد.همچنین بزرگتر و کوچکتر بودن ریاضی نیز در آن کاربرد ندارد. مثل </a:t>
            </a:r>
            <a:r>
              <a:rPr lang="fa-IR" dirty="0">
                <a:solidFill>
                  <a:srgbClr val="FF0000"/>
                </a:solidFill>
                <a:cs typeface="B Nazanin" pitchFamily="2" charset="-78"/>
              </a:rPr>
              <a:t>جنس</a:t>
            </a:r>
            <a:r>
              <a:rPr lang="fa-IR" dirty="0">
                <a:cs typeface="B Nazanin" pitchFamily="2" charset="-78"/>
              </a:rPr>
              <a:t>.</a:t>
            </a:r>
          </a:p>
          <a:p>
            <a:pPr marL="0" lvl="0" indent="0" algn="just">
              <a:lnSpc>
                <a:spcPct val="150000"/>
              </a:lnSpc>
              <a:buNone/>
            </a:pPr>
            <a:r>
              <a:rPr lang="fa-IR" dirty="0">
                <a:solidFill>
                  <a:schemeClr val="accent2">
                    <a:lumMod val="75000"/>
                  </a:schemeClr>
                </a:solidFill>
                <a:cs typeface="B Titr" pitchFamily="2" charset="-78"/>
              </a:rPr>
              <a:t>2. ترتیبی: </a:t>
            </a:r>
            <a:r>
              <a:rPr lang="fa-IR" dirty="0">
                <a:cs typeface="B Nazanin" pitchFamily="2" charset="-78"/>
              </a:rPr>
              <a:t>آن متغیری است که گروه بندی دارد.به علاوه کوچکتر و بزرگتر بودن ریاضی هم در آن وجود دارد.اما از طرفی این بزرگتر و کوچکتری ، دقیق نیست و بر اساس قرارداد محقق تعیین می شود. مثل </a:t>
            </a:r>
            <a:r>
              <a:rPr lang="fa-IR" dirty="0">
                <a:solidFill>
                  <a:srgbClr val="FF0000"/>
                </a:solidFill>
                <a:cs typeface="B Nazanin" pitchFamily="2" charset="-78"/>
              </a:rPr>
              <a:t>مقاطع تحصیلی</a:t>
            </a:r>
            <a:r>
              <a:rPr lang="fa-IR" dirty="0" smtClean="0">
                <a:cs typeface="B Nazanin" pitchFamily="2" charset="-78"/>
              </a:rPr>
              <a:t>.</a:t>
            </a:r>
            <a:endParaRPr lang="fa-IR" sz="4000" dirty="0">
              <a:solidFill>
                <a:srgbClr val="C00000"/>
              </a:solidFill>
              <a:cs typeface="B Titr" pitchFamily="2" charset="-78"/>
            </a:endParaRPr>
          </a:p>
        </p:txBody>
      </p:sp>
    </p:spTree>
    <p:extLst>
      <p:ext uri="{BB962C8B-B14F-4D97-AF65-F5344CB8AC3E}">
        <p14:creationId xmlns:p14="http://schemas.microsoft.com/office/powerpoint/2010/main" val="4132482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buNone/>
            </a:pPr>
            <a:r>
              <a:rPr lang="fa-IR" sz="2800" dirty="0" smtClean="0">
                <a:cs typeface="B Nazanin" pitchFamily="2" charset="-78"/>
              </a:rPr>
              <a:t>پس از وارد کردن تمامی داده ها همانند تصاویر عمل کنید.</a:t>
            </a:r>
          </a:p>
          <a:p>
            <a:pPr marL="0" indent="0" algn="just">
              <a:buNone/>
            </a:pPr>
            <a:endParaRPr lang="fa-IR" dirty="0"/>
          </a:p>
        </p:txBody>
      </p:sp>
      <p:pic>
        <p:nvPicPr>
          <p:cNvPr id="7170" name="Picture 2" descr="C:\Users\HASSAN\Desktop\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6825" y="1624013"/>
            <a:ext cx="661035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4317"/>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ASSAN\Desktop\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4013" y="1847850"/>
            <a:ext cx="6476379"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68538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just">
              <a:buNone/>
            </a:pPr>
            <a:r>
              <a:rPr lang="fa-IR" sz="2800" dirty="0" smtClean="0">
                <a:cs typeface="B Nazanin" pitchFamily="2" charset="-78"/>
              </a:rPr>
              <a:t>ستون ریکود شده به صورت مجزا در پایان داده ها به شما داده می شود</a:t>
            </a:r>
            <a:endParaRPr lang="fa-IR" sz="2800" dirty="0">
              <a:cs typeface="B Nazanin" pitchFamily="2" charset="-78"/>
            </a:endParaRPr>
          </a:p>
        </p:txBody>
      </p:sp>
      <p:pic>
        <p:nvPicPr>
          <p:cNvPr id="9218" name="Picture 2" descr="C:\Users\HASSAN\Desktop\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1112" y="1628800"/>
            <a:ext cx="6581775" cy="47468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99792" y="2420888"/>
            <a:ext cx="1080120" cy="3954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59897093"/>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lgn="just">
              <a:buNone/>
            </a:pPr>
            <a:r>
              <a:rPr lang="fa-IR" sz="2800" dirty="0" smtClean="0">
                <a:cs typeface="B Nazanin" pitchFamily="2" charset="-78"/>
              </a:rPr>
              <a:t>برای ریکود کردن بر روی داده های قبلی همانند تصاویر عمل کنید</a:t>
            </a:r>
          </a:p>
          <a:p>
            <a:pPr marL="0" indent="0" algn="just">
              <a:buNone/>
            </a:pPr>
            <a:endParaRPr lang="fa-IR" dirty="0">
              <a:cs typeface="B Nazanin" pitchFamily="2" charset="-78"/>
            </a:endParaRPr>
          </a:p>
        </p:txBody>
      </p:sp>
      <p:pic>
        <p:nvPicPr>
          <p:cNvPr id="4" name="Picture 2" descr="C:\Users\HASSAN\Desktop\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628800"/>
            <a:ext cx="673417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6669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SSAN\Desktop\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024312" y="2284412"/>
            <a:ext cx="2428875"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37107"/>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indent="0" algn="just">
              <a:buNone/>
            </a:pPr>
            <a:r>
              <a:rPr lang="fa-IR" sz="2800" dirty="0">
                <a:cs typeface="B Nazanin" pitchFamily="2" charset="-78"/>
              </a:rPr>
              <a:t>در ادامه همانند شکل بر روی </a:t>
            </a:r>
            <a:r>
              <a:rPr lang="en-US" sz="2800" dirty="0">
                <a:cs typeface="B Nazanin" pitchFamily="2" charset="-78"/>
              </a:rPr>
              <a:t>old and new values </a:t>
            </a:r>
            <a:r>
              <a:rPr lang="fa-IR" sz="2800" dirty="0">
                <a:cs typeface="B Nazanin" pitchFamily="2" charset="-78"/>
              </a:rPr>
              <a:t>کلیک کنید</a:t>
            </a:r>
            <a:r>
              <a:rPr lang="fa-IR" sz="2800" dirty="0" smtClean="0">
                <a:cs typeface="B Nazanin" pitchFamily="2" charset="-78"/>
              </a:rPr>
              <a:t>.</a:t>
            </a:r>
          </a:p>
          <a:p>
            <a:pPr marL="0" indent="0" algn="ctr">
              <a:buNone/>
            </a:pPr>
            <a:endParaRPr lang="fa-IR" dirty="0"/>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1772816"/>
            <a:ext cx="5256584"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99992" y="3356992"/>
            <a:ext cx="1656184"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66670517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
              <a:buNone/>
            </a:pPr>
            <a:r>
              <a:rPr lang="fa-IR" sz="2800" dirty="0">
                <a:cs typeface="B Nazanin" pitchFamily="2" charset="-78"/>
              </a:rPr>
              <a:t>در قسمت </a:t>
            </a:r>
            <a:r>
              <a:rPr lang="en-US" sz="2800" dirty="0">
                <a:cs typeface="B Nazanin" pitchFamily="2" charset="-78"/>
              </a:rPr>
              <a:t>old value</a:t>
            </a:r>
            <a:r>
              <a:rPr lang="fa-IR" sz="2800" dirty="0">
                <a:cs typeface="B Nazanin" pitchFamily="2" charset="-78"/>
              </a:rPr>
              <a:t> داده قدیمی و در قسمت </a:t>
            </a:r>
            <a:r>
              <a:rPr lang="en-US" sz="2800" dirty="0">
                <a:cs typeface="B Nazanin" pitchFamily="2" charset="-78"/>
              </a:rPr>
              <a:t>new value</a:t>
            </a:r>
            <a:r>
              <a:rPr lang="fa-IR" sz="2800" dirty="0">
                <a:cs typeface="B Nazanin" pitchFamily="2" charset="-78"/>
              </a:rPr>
              <a:t> داده جدید را وارد و بر روی گزینه </a:t>
            </a:r>
            <a:r>
              <a:rPr lang="en-US" sz="2800" dirty="0">
                <a:cs typeface="B Nazanin" pitchFamily="2" charset="-78"/>
              </a:rPr>
              <a:t>add</a:t>
            </a:r>
            <a:r>
              <a:rPr lang="fa-IR" sz="2800" dirty="0">
                <a:cs typeface="B Nazanin" pitchFamily="2" charset="-78"/>
              </a:rPr>
              <a:t> کلیک کنید.</a:t>
            </a:r>
          </a:p>
          <a:p>
            <a:pPr marL="0" indent="0" algn="ctr">
              <a:buNone/>
            </a:pPr>
            <a:endParaRPr lang="fa-IR" dirty="0"/>
          </a:p>
        </p:txBody>
      </p:sp>
      <p:pic>
        <p:nvPicPr>
          <p:cNvPr id="4" name="Picture 2" descr="C:\Users\HASSAN\Desktop\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312" y="2021681"/>
            <a:ext cx="6581775"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11126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just">
              <a:buNone/>
            </a:pPr>
            <a:r>
              <a:rPr lang="fa-IR" sz="2800" dirty="0">
                <a:cs typeface="B Nazanin" pitchFamily="2" charset="-78"/>
              </a:rPr>
              <a:t>پس از وارد کردن تمامی داده ها همانند تصاویر عمل کنید.</a:t>
            </a:r>
          </a:p>
          <a:p>
            <a:pPr marL="0" indent="0" algn="ctr">
              <a:buNone/>
            </a:pPr>
            <a:endParaRPr lang="fa-IR" sz="2800" dirty="0"/>
          </a:p>
        </p:txBody>
      </p:sp>
      <p:pic>
        <p:nvPicPr>
          <p:cNvPr id="4" name="Picture 2" descr="C:\Users\HASSAN\Desktop\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6825" y="1624013"/>
            <a:ext cx="661035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50692"/>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SSAN\Desktop\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2378869"/>
            <a:ext cx="457200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17618"/>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SAN\Desktop\Untitled-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675" y="1390650"/>
            <a:ext cx="7486650" cy="4076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0032" y="632974"/>
            <a:ext cx="2664296" cy="841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قبل از ریکود کردن</a:t>
            </a:r>
            <a:endParaRPr lang="fa-IR" sz="2800" dirty="0">
              <a:solidFill>
                <a:srgbClr val="FF0000"/>
              </a:solidFill>
              <a:cs typeface="B Nazanin" pitchFamily="2" charset="-78"/>
            </a:endParaRPr>
          </a:p>
        </p:txBody>
      </p:sp>
      <p:sp>
        <p:nvSpPr>
          <p:cNvPr id="4" name="Rectangle 3"/>
          <p:cNvSpPr/>
          <p:nvPr/>
        </p:nvSpPr>
        <p:spPr>
          <a:xfrm>
            <a:off x="1331640" y="618389"/>
            <a:ext cx="2664296" cy="841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بعد از ریکود کردن</a:t>
            </a:r>
            <a:endParaRPr lang="fa-IR" sz="2800" dirty="0">
              <a:solidFill>
                <a:srgbClr val="FF0000"/>
              </a:solidFill>
              <a:cs typeface="B Nazanin" pitchFamily="2" charset="-78"/>
            </a:endParaRPr>
          </a:p>
        </p:txBody>
      </p:sp>
    </p:spTree>
    <p:extLst>
      <p:ext uri="{BB962C8B-B14F-4D97-AF65-F5344CB8AC3E}">
        <p14:creationId xmlns:p14="http://schemas.microsoft.com/office/powerpoint/2010/main" val="428489004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a-IR" dirty="0">
                <a:solidFill>
                  <a:schemeClr val="accent2">
                    <a:lumMod val="75000"/>
                  </a:schemeClr>
                </a:solidFill>
                <a:cs typeface="B Titr" pitchFamily="2" charset="-78"/>
              </a:rPr>
              <a:t>انواع متغیر </a:t>
            </a:r>
            <a:r>
              <a:rPr lang="fa-IR" dirty="0" smtClean="0">
                <a:solidFill>
                  <a:schemeClr val="accent2">
                    <a:lumMod val="75000"/>
                  </a:schemeClr>
                </a:solidFill>
                <a:cs typeface="B Titr" pitchFamily="2" charset="-78"/>
              </a:rPr>
              <a:t>کمی</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indent="0" algn="justLow">
              <a:lnSpc>
                <a:spcPct val="150000"/>
              </a:lnSpc>
              <a:buNone/>
            </a:pPr>
            <a:r>
              <a:rPr lang="fa-IR" dirty="0">
                <a:solidFill>
                  <a:schemeClr val="accent2">
                    <a:lumMod val="75000"/>
                  </a:schemeClr>
                </a:solidFill>
                <a:cs typeface="B Titr" pitchFamily="2" charset="-78"/>
              </a:rPr>
              <a:t>1. فاصله ای: </a:t>
            </a:r>
            <a:r>
              <a:rPr lang="fa-IR" dirty="0">
                <a:cs typeface="B Nazanin" pitchFamily="2" charset="-78"/>
              </a:rPr>
              <a:t>متغیری که گروه بندی دارد ولی تعداد گروه ها در آن زیاد است. کوچکی و بزرگی ریاضی در آن هست و در عین حال فواصل بین گروه ها کاملاً دقیق است. مثل </a:t>
            </a:r>
            <a:r>
              <a:rPr lang="fa-IR" dirty="0">
                <a:solidFill>
                  <a:srgbClr val="FF0000"/>
                </a:solidFill>
                <a:cs typeface="B Nazanin" pitchFamily="2" charset="-78"/>
              </a:rPr>
              <a:t>سن</a:t>
            </a:r>
          </a:p>
          <a:p>
            <a:pPr marL="0" indent="0" algn="justLow">
              <a:lnSpc>
                <a:spcPct val="150000"/>
              </a:lnSpc>
              <a:buNone/>
            </a:pPr>
            <a:r>
              <a:rPr lang="fa-IR" dirty="0">
                <a:solidFill>
                  <a:schemeClr val="accent2">
                    <a:lumMod val="75000"/>
                  </a:schemeClr>
                </a:solidFill>
                <a:cs typeface="B Titr" pitchFamily="2" charset="-78"/>
              </a:rPr>
              <a:t>2. نسبی: </a:t>
            </a:r>
            <a:r>
              <a:rPr lang="fa-IR" dirty="0">
                <a:cs typeface="B Nazanin" pitchFamily="2" charset="-78"/>
              </a:rPr>
              <a:t>همان متغیر فاصله ای است، اما نقطه شروع آن صفر است مثل </a:t>
            </a:r>
            <a:r>
              <a:rPr lang="fa-IR" dirty="0">
                <a:solidFill>
                  <a:srgbClr val="FF0000"/>
                </a:solidFill>
                <a:cs typeface="B Nazanin" pitchFamily="2" charset="-78"/>
              </a:rPr>
              <a:t>درآمد در میان دانش آموزان.</a:t>
            </a:r>
          </a:p>
          <a:p>
            <a:pPr marL="0" indent="0" algn="justLow">
              <a:lnSpc>
                <a:spcPct val="150000"/>
              </a:lnSpc>
              <a:buNone/>
            </a:pPr>
            <a:r>
              <a:rPr lang="fa-IR" dirty="0">
                <a:cs typeface="B Nazanin" pitchFamily="2" charset="-78"/>
              </a:rPr>
              <a:t>* در روش تحقیق و در </a:t>
            </a:r>
            <a:r>
              <a:rPr lang="en-US" dirty="0" err="1">
                <a:cs typeface="B Nazanin" pitchFamily="2" charset="-78"/>
              </a:rPr>
              <a:t>spss</a:t>
            </a:r>
            <a:r>
              <a:rPr lang="fa-IR" dirty="0">
                <a:cs typeface="B Nazanin" pitchFamily="2" charset="-78"/>
              </a:rPr>
              <a:t> فاصله ای و نسبی را یکی می گیرند. </a:t>
            </a:r>
          </a:p>
          <a:p>
            <a:pPr marL="0" indent="0">
              <a:buNone/>
            </a:pPr>
            <a:endParaRPr lang="en-US" dirty="0"/>
          </a:p>
        </p:txBody>
      </p:sp>
    </p:spTree>
    <p:extLst>
      <p:ext uri="{BB962C8B-B14F-4D97-AF65-F5344CB8AC3E}">
        <p14:creationId xmlns:p14="http://schemas.microsoft.com/office/powerpoint/2010/main" val="38718577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499929"/>
            <a:ext cx="7175351" cy="1793167"/>
          </a:xfrm>
        </p:spPr>
        <p:txBody>
          <a:bodyPr>
            <a:normAutofit/>
          </a:bodyPr>
          <a:lstStyle/>
          <a:p>
            <a:pPr marL="182880" indent="0" algn="ctr">
              <a:buNone/>
            </a:pPr>
            <a:r>
              <a:rPr lang="fa-IR" sz="6000" dirty="0" smtClean="0">
                <a:solidFill>
                  <a:schemeClr val="accent6">
                    <a:lumMod val="75000"/>
                  </a:schemeClr>
                </a:solidFill>
                <a:cs typeface="B Titr" pitchFamily="2" charset="-78"/>
              </a:rPr>
              <a:t>ساختن مفاهیم و ابعاد</a:t>
            </a:r>
            <a:endParaRPr lang="fa-IR" sz="6000" dirty="0">
              <a:solidFill>
                <a:schemeClr val="accent6">
                  <a:lumMod val="75000"/>
                </a:schemeClr>
              </a:solidFill>
              <a:cs typeface="B Titr" pitchFamily="2" charset="-78"/>
            </a:endParaRPr>
          </a:p>
        </p:txBody>
      </p:sp>
    </p:spTree>
    <p:extLst>
      <p:ext uri="{BB962C8B-B14F-4D97-AF65-F5344CB8AC3E}">
        <p14:creationId xmlns:p14="http://schemas.microsoft.com/office/powerpoint/2010/main" val="29217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lgn="just">
              <a:buNone/>
            </a:pPr>
            <a:r>
              <a:rPr lang="fa-IR" sz="2800" dirty="0" smtClean="0">
                <a:cs typeface="B Nazanin" pitchFamily="2" charset="-78"/>
              </a:rPr>
              <a:t>مفهوم دارای ابعاد زیادی است و هر بعد دارای شاخص های متعددی است</a:t>
            </a:r>
          </a:p>
          <a:p>
            <a:pPr marL="0" indent="0" algn="just">
              <a:lnSpc>
                <a:spcPct val="150000"/>
              </a:lnSpc>
              <a:buNone/>
            </a:pPr>
            <a:endParaRPr lang="fa-IR" sz="2800" dirty="0">
              <a:cs typeface="B Nazanin" pitchFamily="2" charset="-78"/>
            </a:endParaRPr>
          </a:p>
          <a:p>
            <a:pPr marL="0" indent="0" algn="just">
              <a:lnSpc>
                <a:spcPct val="150000"/>
              </a:lnSpc>
              <a:buNone/>
            </a:pPr>
            <a:endParaRPr lang="fa-IR" sz="2800" dirty="0">
              <a:cs typeface="B Nazanin" pitchFamily="2" charset="-78"/>
            </a:endParaRPr>
          </a:p>
        </p:txBody>
      </p:sp>
      <p:sp>
        <p:nvSpPr>
          <p:cNvPr id="4" name="Flowchart: Connector 3"/>
          <p:cNvSpPr/>
          <p:nvPr/>
        </p:nvSpPr>
        <p:spPr>
          <a:xfrm>
            <a:off x="1691680" y="2384884"/>
            <a:ext cx="1296144" cy="129614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مفهوم</a:t>
            </a:r>
            <a:endParaRPr lang="fa-IR" sz="2800" dirty="0">
              <a:solidFill>
                <a:srgbClr val="FF0000"/>
              </a:solidFill>
              <a:cs typeface="B Nazanin" pitchFamily="2" charset="-78"/>
            </a:endParaRPr>
          </a:p>
        </p:txBody>
      </p:sp>
      <p:sp>
        <p:nvSpPr>
          <p:cNvPr id="5" name="Rectangle 4"/>
          <p:cNvSpPr/>
          <p:nvPr/>
        </p:nvSpPr>
        <p:spPr>
          <a:xfrm>
            <a:off x="3864530" y="1361334"/>
            <a:ext cx="936104"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بعد</a:t>
            </a:r>
            <a:endParaRPr lang="fa-IR" sz="2800" dirty="0">
              <a:solidFill>
                <a:srgbClr val="FF0000"/>
              </a:solidFill>
              <a:cs typeface="B Nazanin" pitchFamily="2" charset="-78"/>
            </a:endParaRPr>
          </a:p>
        </p:txBody>
      </p:sp>
      <p:sp>
        <p:nvSpPr>
          <p:cNvPr id="6" name="Rectangle 5"/>
          <p:cNvSpPr/>
          <p:nvPr/>
        </p:nvSpPr>
        <p:spPr>
          <a:xfrm>
            <a:off x="3851920" y="2780928"/>
            <a:ext cx="936104"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بعد</a:t>
            </a:r>
            <a:endParaRPr lang="fa-IR" sz="2800" dirty="0">
              <a:solidFill>
                <a:srgbClr val="FF0000"/>
              </a:solidFill>
              <a:cs typeface="B Nazanin" pitchFamily="2" charset="-78"/>
            </a:endParaRPr>
          </a:p>
        </p:txBody>
      </p:sp>
      <p:sp>
        <p:nvSpPr>
          <p:cNvPr id="7" name="Rectangle 6"/>
          <p:cNvSpPr/>
          <p:nvPr/>
        </p:nvSpPr>
        <p:spPr>
          <a:xfrm>
            <a:off x="3855301" y="4147074"/>
            <a:ext cx="936104"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بعد</a:t>
            </a:r>
            <a:endParaRPr lang="fa-IR" sz="2800" dirty="0">
              <a:solidFill>
                <a:srgbClr val="FF0000"/>
              </a:solidFill>
              <a:cs typeface="B Nazanin" pitchFamily="2" charset="-78"/>
            </a:endParaRPr>
          </a:p>
        </p:txBody>
      </p:sp>
      <p:sp>
        <p:nvSpPr>
          <p:cNvPr id="8" name="Rectangle 7"/>
          <p:cNvSpPr/>
          <p:nvPr/>
        </p:nvSpPr>
        <p:spPr>
          <a:xfrm>
            <a:off x="5550813" y="1109306"/>
            <a:ext cx="1008112" cy="367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شاخص</a:t>
            </a:r>
            <a:endParaRPr lang="fa-IR" sz="2800" dirty="0">
              <a:solidFill>
                <a:srgbClr val="FF0000"/>
              </a:solidFill>
              <a:cs typeface="B Nazanin" pitchFamily="2" charset="-78"/>
            </a:endParaRPr>
          </a:p>
        </p:txBody>
      </p:sp>
      <p:sp>
        <p:nvSpPr>
          <p:cNvPr id="10" name="Rectangle 9"/>
          <p:cNvSpPr/>
          <p:nvPr/>
        </p:nvSpPr>
        <p:spPr>
          <a:xfrm>
            <a:off x="5550813" y="1613362"/>
            <a:ext cx="1008112" cy="367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شاخص</a:t>
            </a:r>
            <a:endParaRPr lang="fa-IR" sz="2800" dirty="0">
              <a:solidFill>
                <a:srgbClr val="FF0000"/>
              </a:solidFill>
              <a:cs typeface="B Nazanin" pitchFamily="2" charset="-78"/>
            </a:endParaRPr>
          </a:p>
        </p:txBody>
      </p:sp>
      <p:sp>
        <p:nvSpPr>
          <p:cNvPr id="11" name="Rectangle 10"/>
          <p:cNvSpPr/>
          <p:nvPr/>
        </p:nvSpPr>
        <p:spPr>
          <a:xfrm>
            <a:off x="5537291" y="3032956"/>
            <a:ext cx="1008112" cy="367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شاخص</a:t>
            </a:r>
            <a:endParaRPr lang="fa-IR" sz="2800" dirty="0">
              <a:solidFill>
                <a:srgbClr val="FF0000"/>
              </a:solidFill>
              <a:cs typeface="B Nazanin" pitchFamily="2" charset="-78"/>
            </a:endParaRPr>
          </a:p>
        </p:txBody>
      </p:sp>
      <p:sp>
        <p:nvSpPr>
          <p:cNvPr id="12" name="Rectangle 11"/>
          <p:cNvSpPr/>
          <p:nvPr/>
        </p:nvSpPr>
        <p:spPr>
          <a:xfrm>
            <a:off x="5537291" y="2358643"/>
            <a:ext cx="1008112" cy="367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شاخص</a:t>
            </a:r>
            <a:endParaRPr lang="fa-IR" sz="2800" dirty="0">
              <a:solidFill>
                <a:srgbClr val="FF0000"/>
              </a:solidFill>
              <a:cs typeface="B Nazanin" pitchFamily="2" charset="-78"/>
            </a:endParaRPr>
          </a:p>
        </p:txBody>
      </p:sp>
      <p:sp>
        <p:nvSpPr>
          <p:cNvPr id="13" name="Rectangle 12"/>
          <p:cNvSpPr/>
          <p:nvPr/>
        </p:nvSpPr>
        <p:spPr>
          <a:xfrm>
            <a:off x="5579707" y="4483178"/>
            <a:ext cx="1008112" cy="367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شاخص</a:t>
            </a:r>
            <a:endParaRPr lang="fa-IR" sz="2800" dirty="0">
              <a:solidFill>
                <a:srgbClr val="FF0000"/>
              </a:solidFill>
              <a:cs typeface="B Nazanin" pitchFamily="2" charset="-78"/>
            </a:endParaRPr>
          </a:p>
        </p:txBody>
      </p:sp>
      <p:sp>
        <p:nvSpPr>
          <p:cNvPr id="14" name="Rectangle 13"/>
          <p:cNvSpPr/>
          <p:nvPr/>
        </p:nvSpPr>
        <p:spPr>
          <a:xfrm>
            <a:off x="5579707" y="3827517"/>
            <a:ext cx="1008112" cy="367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itchFamily="2" charset="-78"/>
              </a:rPr>
              <a:t>شاخص</a:t>
            </a:r>
            <a:endParaRPr lang="fa-IR" sz="2800" dirty="0">
              <a:solidFill>
                <a:srgbClr val="FF0000"/>
              </a:solidFill>
              <a:cs typeface="B Nazanin" pitchFamily="2" charset="-78"/>
            </a:endParaRPr>
          </a:p>
        </p:txBody>
      </p:sp>
      <p:cxnSp>
        <p:nvCxnSpPr>
          <p:cNvPr id="16" name="Straight Connector 15"/>
          <p:cNvCxnSpPr>
            <a:stCxn id="4" idx="7"/>
          </p:cNvCxnSpPr>
          <p:nvPr/>
        </p:nvCxnSpPr>
        <p:spPr>
          <a:xfrm flipV="1">
            <a:off x="2798008" y="1613362"/>
            <a:ext cx="1053912" cy="961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6"/>
            <a:endCxn id="6" idx="1"/>
          </p:cNvCxnSpPr>
          <p:nvPr/>
        </p:nvCxnSpPr>
        <p:spPr>
          <a:xfrm>
            <a:off x="2987824" y="303295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5"/>
          </p:cNvCxnSpPr>
          <p:nvPr/>
        </p:nvCxnSpPr>
        <p:spPr>
          <a:xfrm>
            <a:off x="2798008" y="3491212"/>
            <a:ext cx="1197928" cy="991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8" idx="1"/>
          </p:cNvCxnSpPr>
          <p:nvPr/>
        </p:nvCxnSpPr>
        <p:spPr>
          <a:xfrm flipV="1">
            <a:off x="4800634" y="1293186"/>
            <a:ext cx="750179" cy="320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3"/>
            <a:endCxn id="10" idx="1"/>
          </p:cNvCxnSpPr>
          <p:nvPr/>
        </p:nvCxnSpPr>
        <p:spPr>
          <a:xfrm>
            <a:off x="4800634" y="1613362"/>
            <a:ext cx="750179" cy="183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3"/>
            <a:endCxn id="12" idx="1"/>
          </p:cNvCxnSpPr>
          <p:nvPr/>
        </p:nvCxnSpPr>
        <p:spPr>
          <a:xfrm flipV="1">
            <a:off x="4788024" y="2542523"/>
            <a:ext cx="749267" cy="490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3"/>
            <a:endCxn id="11" idx="1"/>
          </p:cNvCxnSpPr>
          <p:nvPr/>
        </p:nvCxnSpPr>
        <p:spPr>
          <a:xfrm>
            <a:off x="4788024" y="3032956"/>
            <a:ext cx="749267" cy="183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3"/>
            <a:endCxn id="14" idx="1"/>
          </p:cNvCxnSpPr>
          <p:nvPr/>
        </p:nvCxnSpPr>
        <p:spPr>
          <a:xfrm flipV="1">
            <a:off x="4791405" y="4011397"/>
            <a:ext cx="788302" cy="387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3"/>
            <a:endCxn id="13" idx="1"/>
          </p:cNvCxnSpPr>
          <p:nvPr/>
        </p:nvCxnSpPr>
        <p:spPr>
          <a:xfrm>
            <a:off x="4791405" y="4399102"/>
            <a:ext cx="788302" cy="2679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338816"/>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lgn="just">
              <a:lnSpc>
                <a:spcPct val="150000"/>
              </a:lnSpc>
              <a:buNone/>
            </a:pPr>
            <a:r>
              <a:rPr lang="fa-IR" sz="2800" dirty="0" smtClean="0">
                <a:solidFill>
                  <a:schemeClr val="tx1"/>
                </a:solidFill>
                <a:cs typeface="B Nazanin" pitchFamily="2" charset="-78"/>
              </a:rPr>
              <a:t>ما از طریق شاخص ها می فهمیم ابعاد چه وضعی دارند و از طریق ابعاد می فهمیم مفهوم چه وضعی دارد.</a:t>
            </a:r>
          </a:p>
          <a:p>
            <a:pPr marL="0" indent="0" algn="just">
              <a:lnSpc>
                <a:spcPct val="150000"/>
              </a:lnSpc>
              <a:buNone/>
            </a:pPr>
            <a:r>
              <a:rPr lang="fa-IR" sz="2800" dirty="0" smtClean="0">
                <a:solidFill>
                  <a:schemeClr val="tx1"/>
                </a:solidFill>
                <a:cs typeface="B Nazanin" pitchFamily="2" charset="-78"/>
              </a:rPr>
              <a:t>ما در روش تحقیق یک مفهوم داریم و برای این که مفهوم را آزمون پذیر کنیم </a:t>
            </a:r>
            <a:r>
              <a:rPr lang="fa-IR" sz="2800" dirty="0">
                <a:solidFill>
                  <a:schemeClr val="tx1"/>
                </a:solidFill>
                <a:cs typeface="B Nazanin" pitchFamily="2" charset="-78"/>
              </a:rPr>
              <a:t>آن را خرد </a:t>
            </a:r>
            <a:r>
              <a:rPr lang="fa-IR" sz="2800" dirty="0" smtClean="0">
                <a:solidFill>
                  <a:schemeClr val="tx1"/>
                </a:solidFill>
                <a:cs typeface="B Nazanin" pitchFamily="2" charset="-78"/>
              </a:rPr>
              <a:t>می کنیم. اما در </a:t>
            </a:r>
            <a:r>
              <a:rPr lang="en-US" sz="2800" dirty="0" err="1" smtClean="0">
                <a:solidFill>
                  <a:schemeClr val="tx1"/>
                </a:solidFill>
                <a:cs typeface="B Nazanin" pitchFamily="2" charset="-78"/>
              </a:rPr>
              <a:t>spss</a:t>
            </a:r>
            <a:r>
              <a:rPr lang="fa-IR" sz="2800" dirty="0" smtClean="0">
                <a:solidFill>
                  <a:schemeClr val="tx1"/>
                </a:solidFill>
                <a:cs typeface="B Nazanin" pitchFamily="2" charset="-78"/>
              </a:rPr>
              <a:t> بر عکس است، یعنی از جزء به کل حرکت می کنیم بنابراین بعدسازی یعنی جمع کلیه ی شاخص های مربوط به بعد ؛ تقسیم بر تعداد، و مفهوم سازی یعنی جمع ابعاد مربوط به مفهوم؛ تقسیم بر تعداد.</a:t>
            </a:r>
          </a:p>
          <a:p>
            <a:pPr marL="0" indent="0" algn="just">
              <a:lnSpc>
                <a:spcPct val="150000"/>
              </a:lnSpc>
              <a:buNone/>
            </a:pPr>
            <a:r>
              <a:rPr lang="fa-IR" sz="2800" dirty="0" smtClean="0">
                <a:solidFill>
                  <a:schemeClr val="tx1"/>
                </a:solidFill>
                <a:cs typeface="B Nazanin" pitchFamily="2" charset="-78"/>
              </a:rPr>
              <a:t>در صفحات بعد شیوه مفهوم سازی یا بعدسازی آورده شده است.</a:t>
            </a:r>
            <a:endParaRPr lang="fa-IR" sz="2800" dirty="0">
              <a:solidFill>
                <a:schemeClr val="tx1"/>
              </a:solidFill>
              <a:cs typeface="B Nazanin" pitchFamily="2" charset="-78"/>
            </a:endParaRPr>
          </a:p>
        </p:txBody>
      </p:sp>
    </p:spTree>
    <p:extLst>
      <p:ext uri="{BB962C8B-B14F-4D97-AF65-F5344CB8AC3E}">
        <p14:creationId xmlns:p14="http://schemas.microsoft.com/office/powerpoint/2010/main" val="1868952826"/>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
              <a:buNone/>
            </a:pPr>
            <a:r>
              <a:rPr lang="fa-IR" sz="2800" dirty="0" smtClean="0">
                <a:cs typeface="B Nazanin" pitchFamily="2" charset="-78"/>
              </a:rPr>
              <a:t>همانند تصاویر عمل کنید.</a:t>
            </a:r>
          </a:p>
          <a:p>
            <a:pPr marL="0" indent="0" algn="just">
              <a:buNone/>
            </a:pPr>
            <a:endParaRPr lang="fa-IR" dirty="0"/>
          </a:p>
        </p:txBody>
      </p:sp>
      <p:pic>
        <p:nvPicPr>
          <p:cNvPr id="4" name="Picture 2" descr="C:\Users\HASSAN\Desktop\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23975" y="1974056"/>
            <a:ext cx="664845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79077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SSAN\Desktop\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014787" y="2289175"/>
            <a:ext cx="244792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776439"/>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
              <a:buNone/>
            </a:pPr>
            <a:r>
              <a:rPr lang="fa-IR" sz="2800" dirty="0" smtClean="0">
                <a:cs typeface="B Nazanin" pitchFamily="2" charset="-78"/>
              </a:rPr>
              <a:t>ابتدا بر روی گزینه </a:t>
            </a:r>
            <a:r>
              <a:rPr lang="en-US" sz="2800" dirty="0" smtClean="0">
                <a:cs typeface="B Nazanin" pitchFamily="2" charset="-78"/>
              </a:rPr>
              <a:t>statistical</a:t>
            </a:r>
            <a:r>
              <a:rPr lang="fa-IR" sz="2800" dirty="0" smtClean="0">
                <a:cs typeface="B Nazanin" pitchFamily="2" charset="-78"/>
              </a:rPr>
              <a:t> کلیک کنید.</a:t>
            </a:r>
          </a:p>
          <a:p>
            <a:pPr marL="0" indent="0" algn="just">
              <a:buNone/>
            </a:pPr>
            <a:endParaRPr lang="fa-IR" dirty="0"/>
          </a:p>
        </p:txBody>
      </p:sp>
      <p:pic>
        <p:nvPicPr>
          <p:cNvPr id="1026" name="Picture 2" descr="C:\Users\HASSAN\Desktop\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500" y="980728"/>
            <a:ext cx="6477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2160" y="2924944"/>
            <a:ext cx="1584176" cy="18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211492911"/>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just">
              <a:buNone/>
            </a:pPr>
            <a:r>
              <a:rPr lang="fa-IR" sz="2800" dirty="0" smtClean="0">
                <a:cs typeface="B Nazanin" pitchFamily="2" charset="-78"/>
              </a:rPr>
              <a:t>سپس بر روی گزینه </a:t>
            </a:r>
            <a:r>
              <a:rPr lang="en-US" sz="2800" dirty="0" smtClean="0">
                <a:cs typeface="B Nazanin" pitchFamily="2" charset="-78"/>
              </a:rPr>
              <a:t>mean</a:t>
            </a:r>
            <a:r>
              <a:rPr lang="fa-IR" sz="2800" dirty="0" smtClean="0">
                <a:cs typeface="B Nazanin" pitchFamily="2" charset="-78"/>
              </a:rPr>
              <a:t> و به وس</a:t>
            </a:r>
            <a:r>
              <a:rPr lang="fa-IR" sz="2800" dirty="0" smtClean="0">
                <a:solidFill>
                  <a:schemeClr val="tx1"/>
                </a:solidFill>
                <a:cs typeface="B Nazanin" pitchFamily="2" charset="-78"/>
              </a:rPr>
              <a:t>ی</a:t>
            </a:r>
            <a:r>
              <a:rPr lang="fa-IR" sz="2800" dirty="0" smtClean="0">
                <a:cs typeface="B Nazanin" pitchFamily="2" charset="-78"/>
              </a:rPr>
              <a:t>له پیکان به قسمت مربوطه بفرستید.</a:t>
            </a:r>
          </a:p>
          <a:p>
            <a:pPr marL="0" indent="0" algn="ctr">
              <a:buNone/>
            </a:pPr>
            <a:endParaRPr lang="fa-IR" sz="2800" dirty="0">
              <a:cs typeface="B Nazanin" pitchFamily="2" charset="-78"/>
            </a:endParaRPr>
          </a:p>
        </p:txBody>
      </p:sp>
      <p:pic>
        <p:nvPicPr>
          <p:cNvPr id="2050" name="Picture 2" descr="C:\Users\HASSAN\Desktop\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7856" y="1052736"/>
            <a:ext cx="6524625" cy="505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2160" y="4221088"/>
            <a:ext cx="165618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6280067" y="3818880"/>
            <a:ext cx="1451992"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fa-IR" sz="1100" dirty="0" smtClean="0">
                <a:solidFill>
                  <a:schemeClr val="tx1"/>
                </a:solidFill>
                <a:cs typeface="B Nazanin" pitchFamily="2" charset="-78"/>
              </a:rPr>
              <a:t>ضریب تغییرات</a:t>
            </a:r>
          </a:p>
          <a:p>
            <a:pPr algn="l"/>
            <a:r>
              <a:rPr lang="fa-IR" sz="1100" dirty="0" smtClean="0">
                <a:solidFill>
                  <a:schemeClr val="tx1"/>
                </a:solidFill>
                <a:cs typeface="B Nazanin" pitchFamily="2" charset="-78"/>
              </a:rPr>
              <a:t>بیشترین</a:t>
            </a:r>
          </a:p>
          <a:p>
            <a:pPr algn="l"/>
            <a:r>
              <a:rPr lang="fa-IR" sz="1100" dirty="0" smtClean="0">
                <a:solidFill>
                  <a:schemeClr val="tx1"/>
                </a:solidFill>
                <a:cs typeface="B Nazanin" pitchFamily="2" charset="-78"/>
              </a:rPr>
              <a:t>میانگین</a:t>
            </a:r>
          </a:p>
          <a:p>
            <a:pPr algn="ctr"/>
            <a:r>
              <a:rPr lang="fa-IR" sz="1100" dirty="0" smtClean="0">
                <a:solidFill>
                  <a:schemeClr val="tx1"/>
                </a:solidFill>
                <a:cs typeface="B Nazanin" pitchFamily="2" charset="-78"/>
              </a:rPr>
              <a:t>                             میانه</a:t>
            </a:r>
          </a:p>
          <a:p>
            <a:pPr algn="l"/>
            <a:r>
              <a:rPr lang="fa-IR" sz="1100" dirty="0" smtClean="0">
                <a:solidFill>
                  <a:schemeClr val="tx1"/>
                </a:solidFill>
                <a:cs typeface="B Nazanin" pitchFamily="2" charset="-78"/>
              </a:rPr>
              <a:t>کمترین</a:t>
            </a:r>
          </a:p>
          <a:p>
            <a:pPr algn="l"/>
            <a:r>
              <a:rPr lang="fa-IR" sz="1100" dirty="0" smtClean="0">
                <a:solidFill>
                  <a:schemeClr val="tx1"/>
                </a:solidFill>
                <a:cs typeface="B Nazanin" pitchFamily="2" charset="-78"/>
              </a:rPr>
              <a:t>انحراف معیار</a:t>
            </a:r>
          </a:p>
          <a:p>
            <a:pPr algn="l"/>
            <a:r>
              <a:rPr lang="fa-IR" sz="1100" dirty="0" smtClean="0">
                <a:solidFill>
                  <a:schemeClr val="tx1"/>
                </a:solidFill>
                <a:cs typeface="B Nazanin" pitchFamily="2" charset="-78"/>
              </a:rPr>
              <a:t>جمع</a:t>
            </a:r>
          </a:p>
          <a:p>
            <a:pPr algn="ctr"/>
            <a:r>
              <a:rPr lang="fa-IR" sz="1100" dirty="0" smtClean="0">
                <a:solidFill>
                  <a:schemeClr val="tx1"/>
                </a:solidFill>
                <a:cs typeface="B Nazanin" pitchFamily="2" charset="-78"/>
              </a:rPr>
              <a:t>                     واریانس</a:t>
            </a:r>
            <a:endParaRPr lang="fa-IR" sz="1100" dirty="0">
              <a:solidFill>
                <a:schemeClr val="tx1"/>
              </a:solidFill>
              <a:cs typeface="B Nazanin" pitchFamily="2" charset="-78"/>
            </a:endParaRPr>
          </a:p>
        </p:txBody>
      </p:sp>
    </p:spTree>
    <p:extLst>
      <p:ext uri="{BB962C8B-B14F-4D97-AF65-F5344CB8AC3E}">
        <p14:creationId xmlns:p14="http://schemas.microsoft.com/office/powerpoint/2010/main" val="4100656183"/>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just">
              <a:buNone/>
            </a:pPr>
            <a:r>
              <a:rPr lang="fa-IR" sz="2800" dirty="0" smtClean="0">
                <a:cs typeface="B Nazanin" pitchFamily="2" charset="-78"/>
              </a:rPr>
              <a:t>سپس متغیرهای مربوطه را به شیوه ای که در شکل نشان داده شده در قسمت مربوطه وارد کنید</a:t>
            </a:r>
          </a:p>
          <a:p>
            <a:pPr marL="0" indent="0" algn="just">
              <a:buNone/>
            </a:pPr>
            <a:endParaRPr lang="fa-IR" sz="2800" dirty="0">
              <a:cs typeface="B Nazanin" pitchFamily="2" charset="-78"/>
            </a:endParaRPr>
          </a:p>
        </p:txBody>
      </p:sp>
      <p:pic>
        <p:nvPicPr>
          <p:cNvPr id="3074" name="Picture 2" descr="C:\Users\HASSAN\Desktop\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5970" y="1412776"/>
            <a:ext cx="6553200"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3429000"/>
            <a:ext cx="1152128" cy="1224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3275856" y="1556792"/>
            <a:ext cx="172819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251441857"/>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just">
              <a:buNone/>
            </a:pPr>
            <a:r>
              <a:rPr lang="fa-IR" sz="2800" dirty="0" smtClean="0">
                <a:cs typeface="B Nazanin" pitchFamily="2" charset="-78"/>
              </a:rPr>
              <a:t>نام بعد یا مفهوم مورد نظر را در قسمت مربوطه بنویسید و بر روی گزینه </a:t>
            </a:r>
            <a:r>
              <a:rPr lang="en-US" sz="2800" dirty="0" smtClean="0">
                <a:cs typeface="B Nazanin" pitchFamily="2" charset="-78"/>
              </a:rPr>
              <a:t>ok</a:t>
            </a:r>
            <a:r>
              <a:rPr lang="fa-IR" sz="2800" dirty="0" smtClean="0">
                <a:cs typeface="B Nazanin" pitchFamily="2" charset="-78"/>
              </a:rPr>
              <a:t> کلیک کنید.</a:t>
            </a:r>
          </a:p>
          <a:p>
            <a:pPr marL="0" indent="0" algn="just">
              <a:buNone/>
            </a:pPr>
            <a:endParaRPr lang="fa-IR" sz="2800" dirty="0">
              <a:cs typeface="B Nazanin" pitchFamily="2" charset="-78"/>
            </a:endParaRPr>
          </a:p>
        </p:txBody>
      </p:sp>
      <p:pic>
        <p:nvPicPr>
          <p:cNvPr id="4098" name="Picture 2" descr="C:\Users\HASSAN\Desktop\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1268760"/>
            <a:ext cx="6496050" cy="5124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7624" y="1412776"/>
            <a:ext cx="165618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48292369"/>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buNone/>
            </a:pPr>
            <a:r>
              <a:rPr lang="fa-IR" sz="2800" dirty="0" smtClean="0">
                <a:cs typeface="B Nazanin" pitchFamily="2" charset="-78"/>
              </a:rPr>
              <a:t>ستون مربوط به میانگین داده ها یا همان مفهوم در پایان داده ها به شما داده می شود.</a:t>
            </a:r>
          </a:p>
          <a:p>
            <a:pPr marL="0" indent="0" algn="ctr">
              <a:buNone/>
            </a:pPr>
            <a:endParaRPr lang="fa-IR" dirty="0" smtClean="0"/>
          </a:p>
          <a:p>
            <a:pPr marL="0" indent="0" algn="ctr">
              <a:buNone/>
            </a:pPr>
            <a:endParaRPr lang="fa-IR" dirty="0"/>
          </a:p>
        </p:txBody>
      </p:sp>
      <p:pic>
        <p:nvPicPr>
          <p:cNvPr id="5123" name="Picture 3" descr="C:\Users\HASSAN\Desktop\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4498" y="1844824"/>
            <a:ext cx="3305175" cy="4238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07904" y="2708920"/>
            <a:ext cx="1296144" cy="33745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4975810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just">
              <a:buNone/>
            </a:pPr>
            <a:r>
              <a:rPr lang="fa-IR" sz="3600" dirty="0">
                <a:solidFill>
                  <a:schemeClr val="accent2">
                    <a:lumMod val="75000"/>
                  </a:schemeClr>
                </a:solidFill>
                <a:cs typeface="B Titr" pitchFamily="2" charset="-78"/>
              </a:rPr>
              <a:t>مشکل متغیرهای اسمی و ترتیبی(کیفی</a:t>
            </a:r>
            <a:r>
              <a:rPr lang="fa-IR" sz="3600" dirty="0" smtClean="0">
                <a:solidFill>
                  <a:schemeClr val="accent2">
                    <a:lumMod val="75000"/>
                  </a:schemeClr>
                </a:solidFill>
                <a:cs typeface="B Titr" pitchFamily="2" charset="-78"/>
              </a:rPr>
              <a:t>)</a:t>
            </a:r>
          </a:p>
          <a:p>
            <a:pPr marL="0" indent="0" algn="just">
              <a:buNone/>
            </a:pPr>
            <a:r>
              <a:rPr lang="fa-IR" sz="3600" dirty="0" smtClean="0">
                <a:solidFill>
                  <a:srgbClr val="FF0000"/>
                </a:solidFill>
                <a:cs typeface="B Titr" pitchFamily="2" charset="-78"/>
              </a:rPr>
              <a:t> </a:t>
            </a:r>
            <a:r>
              <a:rPr lang="fa-IR" dirty="0" smtClean="0">
                <a:cs typeface="B Nazanin" pitchFamily="2" charset="-78"/>
              </a:rPr>
              <a:t>این </a:t>
            </a:r>
            <a:r>
              <a:rPr lang="fa-IR" dirty="0">
                <a:cs typeface="B Nazanin" pitchFamily="2" charset="-78"/>
              </a:rPr>
              <a:t>متغیرها به لحاظ ریاضی دقیق نیستند. زیرا افراد به درک یکسانی از آن نمی رسند و براساس قرارداد تعیین می شوند. نکته جالب توجه اینکه بیش از 90 درصد مفاهیم در آمار و جامعه شناسی کیفی اند.</a:t>
            </a:r>
          </a:p>
          <a:p>
            <a:pPr marL="0" indent="0" algn="just">
              <a:lnSpc>
                <a:spcPct val="150000"/>
              </a:lnSpc>
              <a:buNone/>
            </a:pPr>
            <a:r>
              <a:rPr lang="fa-IR" sz="3600" dirty="0">
                <a:solidFill>
                  <a:schemeClr val="accent2">
                    <a:lumMod val="75000"/>
                  </a:schemeClr>
                </a:solidFill>
                <a:cs typeface="B Titr" pitchFamily="2" charset="-78"/>
              </a:rPr>
              <a:t>تقسیم بندی دیگری از متغیر:</a:t>
            </a:r>
          </a:p>
          <a:p>
            <a:pPr marL="0" indent="0" algn="just">
              <a:lnSpc>
                <a:spcPct val="150000"/>
              </a:lnSpc>
              <a:buNone/>
            </a:pPr>
            <a:r>
              <a:rPr lang="fa-IR" dirty="0">
                <a:solidFill>
                  <a:schemeClr val="accent2">
                    <a:lumMod val="75000"/>
                  </a:schemeClr>
                </a:solidFill>
                <a:cs typeface="B Titr" pitchFamily="2" charset="-78"/>
              </a:rPr>
              <a:t>متغیر مستقل: </a:t>
            </a:r>
            <a:r>
              <a:rPr lang="fa-IR" dirty="0">
                <a:cs typeface="B Nazanin" pitchFamily="2" charset="-78"/>
              </a:rPr>
              <a:t>متغیری است که محقق با دستکاریِ آن ، اثر متغیر را بر روی متغیر های دیگر اندازه گیری می کند.</a:t>
            </a:r>
          </a:p>
          <a:p>
            <a:pPr marL="0" indent="0" algn="just">
              <a:lnSpc>
                <a:spcPct val="150000"/>
              </a:lnSpc>
              <a:buNone/>
            </a:pPr>
            <a:r>
              <a:rPr lang="fa-IR" dirty="0">
                <a:solidFill>
                  <a:schemeClr val="accent2">
                    <a:lumMod val="75000"/>
                  </a:schemeClr>
                </a:solidFill>
                <a:cs typeface="B Titr" pitchFamily="2" charset="-78"/>
              </a:rPr>
              <a:t>متغیر وابسته: </a:t>
            </a:r>
            <a:r>
              <a:rPr lang="fa-IR" dirty="0">
                <a:cs typeface="B Nazanin" pitchFamily="2" charset="-78"/>
              </a:rPr>
              <a:t>متغیری است که از متغیرهای دیگر تاثیر می پذیرد.</a:t>
            </a:r>
          </a:p>
          <a:p>
            <a:pPr marL="0" indent="0">
              <a:buNone/>
            </a:pPr>
            <a:endParaRPr lang="en-US" dirty="0"/>
          </a:p>
        </p:txBody>
      </p:sp>
    </p:spTree>
    <p:extLst>
      <p:ext uri="{BB962C8B-B14F-4D97-AF65-F5344CB8AC3E}">
        <p14:creationId xmlns:p14="http://schemas.microsoft.com/office/powerpoint/2010/main" val="8325176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lstStyle/>
          <a:p>
            <a:pPr marL="0" indent="0" algn="just">
              <a:lnSpc>
                <a:spcPct val="150000"/>
              </a:lnSpc>
              <a:buNone/>
            </a:pPr>
            <a:endParaRPr lang="fa-IR" sz="3600" dirty="0" smtClean="0">
              <a:solidFill>
                <a:srgbClr val="FF0000"/>
              </a:solidFill>
              <a:cs typeface="B Titr" pitchFamily="2" charset="-78"/>
            </a:endParaRPr>
          </a:p>
          <a:p>
            <a:pPr marL="0" indent="0" algn="just">
              <a:lnSpc>
                <a:spcPct val="150000"/>
              </a:lnSpc>
              <a:buNone/>
            </a:pPr>
            <a:r>
              <a:rPr lang="fa-IR" sz="3600" dirty="0" smtClean="0">
                <a:solidFill>
                  <a:srgbClr val="FF0000"/>
                </a:solidFill>
                <a:cs typeface="B Titr" pitchFamily="2" charset="-78"/>
              </a:rPr>
              <a:t>نکته مهم:</a:t>
            </a:r>
          </a:p>
          <a:p>
            <a:pPr marL="0" indent="0" algn="just">
              <a:buNone/>
            </a:pPr>
            <a:r>
              <a:rPr lang="fa-IR" sz="3600" dirty="0" smtClean="0">
                <a:cs typeface="B Nazanin" pitchFamily="2" charset="-78"/>
              </a:rPr>
              <a:t>حتماً بعدسازی و مفهوم سازی باید بعد از ریکود کردن انجام شود.</a:t>
            </a:r>
            <a:endParaRPr lang="fa-IR" sz="3600" dirty="0">
              <a:cs typeface="B Nazanin" pitchFamily="2" charset="-78"/>
            </a:endParaRPr>
          </a:p>
        </p:txBody>
      </p:sp>
    </p:spTree>
    <p:extLst>
      <p:ext uri="{BB962C8B-B14F-4D97-AF65-F5344CB8AC3E}">
        <p14:creationId xmlns:p14="http://schemas.microsoft.com/office/powerpoint/2010/main" val="2562085783"/>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348880"/>
            <a:ext cx="7175351" cy="1793167"/>
          </a:xfrm>
        </p:spPr>
        <p:txBody>
          <a:bodyPr>
            <a:normAutofit/>
          </a:bodyPr>
          <a:lstStyle/>
          <a:p>
            <a:pPr marL="182880" indent="0" algn="ctr">
              <a:buNone/>
            </a:pPr>
            <a:r>
              <a:rPr lang="fa-IR" sz="6000" dirty="0" smtClean="0">
                <a:solidFill>
                  <a:schemeClr val="accent6">
                    <a:lumMod val="75000"/>
                  </a:schemeClr>
                </a:solidFill>
                <a:cs typeface="B Titr" pitchFamily="2" charset="-78"/>
              </a:rPr>
              <a:t>روایی گرفتن از تحقیق</a:t>
            </a:r>
            <a:endParaRPr lang="fa-IR" sz="6000" dirty="0">
              <a:solidFill>
                <a:schemeClr val="accent6">
                  <a:lumMod val="75000"/>
                </a:schemeClr>
              </a:solidFill>
              <a:cs typeface="B Titr" pitchFamily="2" charset="-78"/>
            </a:endParaRPr>
          </a:p>
        </p:txBody>
      </p:sp>
    </p:spTree>
    <p:extLst>
      <p:ext uri="{BB962C8B-B14F-4D97-AF65-F5344CB8AC3E}">
        <p14:creationId xmlns:p14="http://schemas.microsoft.com/office/powerpoint/2010/main" val="544220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lnSpcReduction="10000"/>
          </a:bodyPr>
          <a:lstStyle/>
          <a:p>
            <a:pPr marL="0" indent="0" algn="just">
              <a:lnSpc>
                <a:spcPct val="150000"/>
              </a:lnSpc>
              <a:buNone/>
            </a:pPr>
            <a:r>
              <a:rPr lang="fa-IR" sz="2800" dirty="0" smtClean="0">
                <a:cs typeface="B Nazanin" pitchFamily="2" charset="-78"/>
              </a:rPr>
              <a:t>روند اجرایی تحقیق یا بخش تجربی تحقیق به دو دسته تقسیم می شود.</a:t>
            </a:r>
          </a:p>
          <a:p>
            <a:pPr marL="0" indent="0" algn="just">
              <a:lnSpc>
                <a:spcPct val="150000"/>
              </a:lnSpc>
              <a:buNone/>
            </a:pPr>
            <a:r>
              <a:rPr lang="fa-IR" sz="2800" dirty="0" smtClean="0">
                <a:cs typeface="B Nazanin" pitchFamily="2" charset="-78"/>
              </a:rPr>
              <a:t>1. آزمون مقدماتی                              2. آزمون نهایی</a:t>
            </a:r>
          </a:p>
          <a:p>
            <a:pPr marL="0" indent="0" algn="just">
              <a:lnSpc>
                <a:spcPct val="150000"/>
              </a:lnSpc>
              <a:buNone/>
            </a:pPr>
            <a:r>
              <a:rPr lang="fa-IR" sz="2800" dirty="0" smtClean="0">
                <a:solidFill>
                  <a:srgbClr val="FF0000"/>
                </a:solidFill>
                <a:cs typeface="B Titr" pitchFamily="2" charset="-78"/>
              </a:rPr>
              <a:t>1. آزمون مقدماتی</a:t>
            </a:r>
            <a:endParaRPr lang="fa-IR" sz="2800" dirty="0">
              <a:solidFill>
                <a:srgbClr val="FF0000"/>
              </a:solidFill>
              <a:cs typeface="B Titr" pitchFamily="2" charset="-78"/>
            </a:endParaRPr>
          </a:p>
          <a:p>
            <a:pPr marL="0" indent="0" algn="just">
              <a:lnSpc>
                <a:spcPct val="150000"/>
              </a:lnSpc>
              <a:buNone/>
            </a:pPr>
            <a:r>
              <a:rPr lang="fa-IR" sz="2800" dirty="0" smtClean="0">
                <a:cs typeface="B Nazanin" pitchFamily="2" charset="-78"/>
              </a:rPr>
              <a:t> یعنی این که پرسشنامه ای که تنظیم کرده ایم در یک جامعه آماری کوچک </a:t>
            </a:r>
            <a:r>
              <a:rPr lang="fa-IR" sz="2800" dirty="0" smtClean="0">
                <a:solidFill>
                  <a:schemeClr val="tx1"/>
                </a:solidFill>
                <a:cs typeface="B Nazanin" pitchFamily="2" charset="-78"/>
              </a:rPr>
              <a:t>ب</a:t>
            </a:r>
            <a:r>
              <a:rPr lang="fa-IR" sz="2800" dirty="0" smtClean="0">
                <a:cs typeface="B Nazanin" pitchFamily="2" charset="-78"/>
              </a:rPr>
              <a:t>ا حجم نمونه محدود به اجرا دربیاید تا نقاط ضعف پرسشنامه مشخص شود. حال از کجا متوجه شویم که آزمون مقدماتی ما درست است</a:t>
            </a:r>
            <a:r>
              <a:rPr lang="fa-IR" sz="2800" dirty="0" smtClean="0">
                <a:solidFill>
                  <a:srgbClr val="FF0000"/>
                </a:solidFill>
                <a:cs typeface="B Nazanin" pitchFamily="2" charset="-78"/>
              </a:rPr>
              <a:t>؟</a:t>
            </a:r>
          </a:p>
          <a:p>
            <a:pPr marL="0" indent="0" algn="just">
              <a:lnSpc>
                <a:spcPct val="150000"/>
              </a:lnSpc>
              <a:buNone/>
            </a:pPr>
            <a:r>
              <a:rPr lang="fa-IR" sz="2800" dirty="0" smtClean="0">
                <a:cs typeface="B Nazanin" pitchFamily="2" charset="-78"/>
              </a:rPr>
              <a:t>یکی از شاخص ها محاسبه روایی است. بنابراین روایی شاخصی است که بر اساس آن میزان مطلوبیت پرسشنامه را اندازه گیری می کنیم.</a:t>
            </a:r>
          </a:p>
        </p:txBody>
      </p:sp>
    </p:spTree>
    <p:extLst>
      <p:ext uri="{BB962C8B-B14F-4D97-AF65-F5344CB8AC3E}">
        <p14:creationId xmlns:p14="http://schemas.microsoft.com/office/powerpoint/2010/main" val="3467646810"/>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453336"/>
          </a:xfrm>
        </p:spPr>
        <p:txBody>
          <a:bodyPr>
            <a:normAutofit lnSpcReduction="10000"/>
          </a:bodyPr>
          <a:lstStyle/>
          <a:p>
            <a:pPr marL="0" indent="0" algn="just">
              <a:lnSpc>
                <a:spcPct val="150000"/>
              </a:lnSpc>
              <a:buNone/>
            </a:pPr>
            <a:r>
              <a:rPr lang="fa-IR" sz="2800" dirty="0" smtClean="0">
                <a:solidFill>
                  <a:srgbClr val="FF0000"/>
                </a:solidFill>
                <a:cs typeface="B Titr" pitchFamily="2" charset="-78"/>
              </a:rPr>
              <a:t>اعتبار چیست: </a:t>
            </a:r>
          </a:p>
          <a:p>
            <a:pPr marL="0" indent="0" algn="just">
              <a:lnSpc>
                <a:spcPct val="150000"/>
              </a:lnSpc>
              <a:buNone/>
            </a:pPr>
            <a:r>
              <a:rPr lang="fa-IR" sz="2800" dirty="0" smtClean="0">
                <a:cs typeface="B Nazanin" pitchFamily="2" charset="-78"/>
              </a:rPr>
              <a:t>اعتبار آن چیزی است که بر اساس آن من تشخیص می دادم آیا من محقق به دنبال آن چیزی هستم که باید باشم </a:t>
            </a:r>
            <a:r>
              <a:rPr lang="fa-IR" sz="2800" dirty="0" smtClean="0">
                <a:solidFill>
                  <a:schemeClr val="tx1"/>
                </a:solidFill>
                <a:cs typeface="B Nazanin" pitchFamily="2" charset="-78"/>
              </a:rPr>
              <a:t>یا خیر؟</a:t>
            </a:r>
          </a:p>
          <a:p>
            <a:pPr marL="0" indent="0" algn="just">
              <a:lnSpc>
                <a:spcPct val="150000"/>
              </a:lnSpc>
              <a:buNone/>
            </a:pPr>
            <a:r>
              <a:rPr lang="fa-IR" sz="3000" dirty="0" smtClean="0">
                <a:solidFill>
                  <a:srgbClr val="FF0000"/>
                </a:solidFill>
                <a:cs typeface="B Titr" pitchFamily="2" charset="-78"/>
              </a:rPr>
              <a:t>روایی:</a:t>
            </a:r>
          </a:p>
          <a:p>
            <a:pPr marL="0" indent="0" algn="just">
              <a:lnSpc>
                <a:spcPct val="150000"/>
              </a:lnSpc>
              <a:buNone/>
            </a:pPr>
            <a:r>
              <a:rPr lang="fa-IR" sz="2800" dirty="0" smtClean="0">
                <a:cs typeface="B Nazanin" pitchFamily="2" charset="-78"/>
              </a:rPr>
              <a:t>روایی دنبال این است که آیا پرسشنامه ما ثبات و دقت لازم برای اندازه گیری را دارد یا خیر (مانند باسکول.اگر بار دوم روی آن رفتیم همان وزنی را نشان می دهد که بار اول روی آن رفتیم یا خیر؟).</a:t>
            </a:r>
          </a:p>
          <a:p>
            <a:pPr marL="0" indent="0" algn="just">
              <a:lnSpc>
                <a:spcPct val="150000"/>
              </a:lnSpc>
              <a:buNone/>
            </a:pPr>
            <a:r>
              <a:rPr lang="fa-IR" sz="2800" dirty="0" smtClean="0">
                <a:solidFill>
                  <a:srgbClr val="FF0000"/>
                </a:solidFill>
                <a:cs typeface="B Titr" pitchFamily="2" charset="-78"/>
              </a:rPr>
              <a:t>راه های اخذ روایی:</a:t>
            </a:r>
          </a:p>
          <a:p>
            <a:pPr marL="0" indent="0" algn="just">
              <a:lnSpc>
                <a:spcPct val="150000"/>
              </a:lnSpc>
              <a:buNone/>
            </a:pPr>
            <a:r>
              <a:rPr lang="fa-IR" sz="2800" dirty="0" smtClean="0">
                <a:cs typeface="B Nazanin" pitchFamily="2" charset="-78"/>
              </a:rPr>
              <a:t>1. آزمون- آزمون مجدد                           2. همبستگی درونی</a:t>
            </a:r>
            <a:endParaRPr lang="fa-IR" sz="2800" dirty="0">
              <a:cs typeface="B Nazanin" pitchFamily="2" charset="-78"/>
            </a:endParaRPr>
          </a:p>
        </p:txBody>
      </p:sp>
    </p:spTree>
    <p:extLst>
      <p:ext uri="{BB962C8B-B14F-4D97-AF65-F5344CB8AC3E}">
        <p14:creationId xmlns:p14="http://schemas.microsoft.com/office/powerpoint/2010/main" val="4007628142"/>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336704"/>
          </a:xfrm>
        </p:spPr>
        <p:txBody>
          <a:bodyPr>
            <a:normAutofit fontScale="85000" lnSpcReduction="10000"/>
          </a:bodyPr>
          <a:lstStyle/>
          <a:p>
            <a:pPr marL="0" indent="0" algn="just">
              <a:buNone/>
            </a:pPr>
            <a:r>
              <a:rPr lang="fa-IR" sz="3000" dirty="0" smtClean="0">
                <a:solidFill>
                  <a:srgbClr val="FF0000"/>
                </a:solidFill>
                <a:cs typeface="B Titr" pitchFamily="2" charset="-78"/>
              </a:rPr>
              <a:t>1.آزمون- آزمون مجدد</a:t>
            </a:r>
          </a:p>
          <a:p>
            <a:pPr marL="0" indent="0" algn="just">
              <a:lnSpc>
                <a:spcPct val="160000"/>
              </a:lnSpc>
              <a:buNone/>
            </a:pPr>
            <a:r>
              <a:rPr lang="fa-IR" sz="2800" dirty="0" smtClean="0">
                <a:cs typeface="B Nazanin" pitchFamily="2" charset="-78"/>
              </a:rPr>
              <a:t>یعنی این که من یک بار پرسشنامه را می دهم و بعد از مدتی دوباره پرسشنامه را </a:t>
            </a:r>
            <a:r>
              <a:rPr lang="fa-IR" sz="2800" dirty="0" smtClean="0">
                <a:solidFill>
                  <a:schemeClr val="tx1"/>
                </a:solidFill>
                <a:cs typeface="B Nazanin" pitchFamily="2" charset="-78"/>
              </a:rPr>
              <a:t>بین افراد پخش می کنیم</a:t>
            </a:r>
            <a:r>
              <a:rPr lang="fa-IR" sz="2800" dirty="0" smtClean="0">
                <a:cs typeface="B Nazanin" pitchFamily="2" charset="-78"/>
              </a:rPr>
              <a:t>. در این جا مهم نیست که به همان فرد بدهیم اما باید ابزار (پرسشنامه) ما همان ابزار باشد و ابزار و نمونه گیری باید دقیق باشد، اگر نتایج تقریباً یکسان شد (80 درصد به بالا همبستگی داشتند) می فهمیم ابزار سنجش ما درست بوده است .</a:t>
            </a:r>
          </a:p>
          <a:p>
            <a:pPr marL="0" indent="0" algn="just">
              <a:lnSpc>
                <a:spcPct val="160000"/>
              </a:lnSpc>
              <a:buNone/>
            </a:pPr>
            <a:r>
              <a:rPr lang="fa-IR" sz="2800" dirty="0" smtClean="0">
                <a:cs typeface="B Nazanin" pitchFamily="2" charset="-78"/>
              </a:rPr>
              <a:t>  راه آزمون-آزمون مجدد سخت است زیرا ممکن است فاصله ی بین دو پرسشنامه زیاد شود و نگرش ها تغییر یابد و نتیجه متفاوت شود، در این جا ابزار درست است اما نگرش ها تغییر کرده است یا ممکن است حتی یک اتفاق اجتماعی بیافتد و روز بعد نگرش ما تغییر کند. این در واقع عیب راه اول است.</a:t>
            </a:r>
          </a:p>
          <a:p>
            <a:pPr marL="0" indent="0" algn="just">
              <a:lnSpc>
                <a:spcPct val="160000"/>
              </a:lnSpc>
              <a:buNone/>
            </a:pPr>
            <a:r>
              <a:rPr lang="fa-IR" sz="2800" dirty="0" smtClean="0">
                <a:cs typeface="B Nazanin" pitchFamily="2" charset="-78"/>
              </a:rPr>
              <a:t>*(معمولاً فاصله ی بین دو پرسشنامه یک هفته است)</a:t>
            </a:r>
            <a:endParaRPr lang="fa-IR" sz="2800" dirty="0">
              <a:cs typeface="B Nazanin" pitchFamily="2" charset="-78"/>
            </a:endParaRPr>
          </a:p>
        </p:txBody>
      </p:sp>
    </p:spTree>
    <p:extLst>
      <p:ext uri="{BB962C8B-B14F-4D97-AF65-F5344CB8AC3E}">
        <p14:creationId xmlns:p14="http://schemas.microsoft.com/office/powerpoint/2010/main" val="13465367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indent="0" algn="just">
              <a:buNone/>
            </a:pPr>
            <a:r>
              <a:rPr lang="fa-IR" sz="2800" dirty="0" smtClean="0">
                <a:solidFill>
                  <a:srgbClr val="FF0000"/>
                </a:solidFill>
                <a:cs typeface="B Titr" pitchFamily="2" charset="-78"/>
              </a:rPr>
              <a:t>2. همبستگی درونی:</a:t>
            </a:r>
          </a:p>
          <a:p>
            <a:pPr marL="0" indent="0" algn="just">
              <a:lnSpc>
                <a:spcPct val="150000"/>
              </a:lnSpc>
              <a:buNone/>
            </a:pPr>
            <a:r>
              <a:rPr lang="fa-IR" sz="2800" dirty="0" smtClean="0">
                <a:cs typeface="B Nazanin" pitchFamily="2" charset="-78"/>
              </a:rPr>
              <a:t>راه دوم همبستگی درونی است. همبستگی درونی این را می گوید که شاخص هایی که انتخاب کردم برای سنجش یک مفهوم تا چه حد به هم وابسته اند، تا چه حد همدیگر را کامل می کنند. اگر همدیگر را کامل می کنند </a:t>
            </a:r>
            <a:r>
              <a:rPr lang="fa-IR" sz="2800" dirty="0" smtClean="0">
                <a:solidFill>
                  <a:schemeClr val="tx1"/>
                </a:solidFill>
                <a:cs typeface="B Nazanin" pitchFamily="2" charset="-78"/>
              </a:rPr>
              <a:t>و</a:t>
            </a:r>
            <a:r>
              <a:rPr lang="fa-IR" sz="2800" dirty="0" smtClean="0">
                <a:cs typeface="B Nazanin" pitchFamily="2" charset="-78"/>
              </a:rPr>
              <a:t> مفهوم را می سازند یعنی کار ما ثبات دارد.</a:t>
            </a:r>
          </a:p>
          <a:p>
            <a:pPr marL="0" indent="0" algn="just">
              <a:lnSpc>
                <a:spcPct val="150000"/>
              </a:lnSpc>
              <a:buNone/>
            </a:pPr>
            <a:r>
              <a:rPr lang="fa-IR" sz="2800" dirty="0" smtClean="0">
                <a:cs typeface="B Nazanin" pitchFamily="2" charset="-78"/>
              </a:rPr>
              <a:t>همبستگی درونی از طریق ضریب آلفای کرونباخ سنجیده می شود.</a:t>
            </a:r>
          </a:p>
        </p:txBody>
      </p:sp>
    </p:spTree>
    <p:extLst>
      <p:ext uri="{BB962C8B-B14F-4D97-AF65-F5344CB8AC3E}">
        <p14:creationId xmlns:p14="http://schemas.microsoft.com/office/powerpoint/2010/main" val="455036173"/>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just">
              <a:buNone/>
            </a:pPr>
            <a:r>
              <a:rPr lang="fa-IR" sz="3600" dirty="0" smtClean="0">
                <a:solidFill>
                  <a:srgbClr val="FF0000"/>
                </a:solidFill>
                <a:cs typeface="B Titr" pitchFamily="2" charset="-78"/>
              </a:rPr>
              <a:t>حد نصاب آزمون روایی</a:t>
            </a:r>
          </a:p>
          <a:p>
            <a:pPr marL="0" indent="0" algn="just">
              <a:lnSpc>
                <a:spcPct val="150000"/>
              </a:lnSpc>
              <a:buNone/>
            </a:pPr>
            <a:r>
              <a:rPr lang="fa-IR" sz="3600" dirty="0" smtClean="0">
                <a:cs typeface="B Nazanin" pitchFamily="2" charset="-78"/>
              </a:rPr>
              <a:t>کمتر از 50                   مورد پذیرش نیست</a:t>
            </a:r>
          </a:p>
          <a:p>
            <a:pPr marL="0" indent="0" algn="just">
              <a:lnSpc>
                <a:spcPct val="150000"/>
              </a:lnSpc>
              <a:buNone/>
            </a:pPr>
            <a:r>
              <a:rPr lang="fa-IR" sz="3600" dirty="0" smtClean="0">
                <a:cs typeface="B Nazanin" pitchFamily="2" charset="-78"/>
              </a:rPr>
              <a:t>بین 50 تا 70                متوسط</a:t>
            </a:r>
          </a:p>
          <a:p>
            <a:pPr marL="0" indent="0" algn="just">
              <a:lnSpc>
                <a:spcPct val="150000"/>
              </a:lnSpc>
              <a:buNone/>
            </a:pPr>
            <a:r>
              <a:rPr lang="fa-IR" sz="3600" dirty="0" smtClean="0">
                <a:cs typeface="B Nazanin" pitchFamily="2" charset="-78"/>
              </a:rPr>
              <a:t>70به بالا                      مطلوب است</a:t>
            </a:r>
            <a:endParaRPr lang="fa-IR" sz="3600" dirty="0">
              <a:cs typeface="B Nazanin" pitchFamily="2" charset="-78"/>
            </a:endParaRPr>
          </a:p>
        </p:txBody>
      </p:sp>
      <p:cxnSp>
        <p:nvCxnSpPr>
          <p:cNvPr id="5" name="Straight Arrow Connector 4"/>
          <p:cNvCxnSpPr/>
          <p:nvPr/>
        </p:nvCxnSpPr>
        <p:spPr>
          <a:xfrm flipH="1">
            <a:off x="5220072" y="1700808"/>
            <a:ext cx="1656184"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5220072" y="2708920"/>
            <a:ext cx="1368152"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5220072" y="3645024"/>
            <a:ext cx="20160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2666718"/>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336704"/>
          </a:xfrm>
        </p:spPr>
        <p:txBody>
          <a:bodyPr>
            <a:normAutofit fontScale="85000" lnSpcReduction="20000"/>
          </a:bodyPr>
          <a:lstStyle/>
          <a:p>
            <a:pPr marL="0" indent="0" algn="just">
              <a:buNone/>
            </a:pPr>
            <a:r>
              <a:rPr lang="fa-IR" sz="3600" dirty="0" smtClean="0">
                <a:solidFill>
                  <a:srgbClr val="FF0000"/>
                </a:solidFill>
                <a:cs typeface="B Titr" pitchFamily="2" charset="-78"/>
              </a:rPr>
              <a:t>چند نکته برای محاسبه روایی:</a:t>
            </a:r>
          </a:p>
          <a:p>
            <a:pPr marL="0" indent="0" algn="just">
              <a:lnSpc>
                <a:spcPct val="150000"/>
              </a:lnSpc>
              <a:buNone/>
            </a:pPr>
            <a:r>
              <a:rPr lang="fa-IR" sz="2800" dirty="0" smtClean="0">
                <a:cs typeface="B Nazanin" pitchFamily="2" charset="-78"/>
              </a:rPr>
              <a:t>1. قبل از محاسبه ی روایی باید کلیه سوالات غیر مستقیم، مستقیم شده باشد، یعنی ریکود شده باشد.</a:t>
            </a:r>
          </a:p>
          <a:p>
            <a:pPr marL="0" indent="0" algn="just">
              <a:lnSpc>
                <a:spcPct val="150000"/>
              </a:lnSpc>
              <a:buNone/>
            </a:pPr>
            <a:r>
              <a:rPr lang="fa-IR" sz="2800" dirty="0" smtClean="0">
                <a:cs typeface="B Nazanin" pitchFamily="2" charset="-78"/>
              </a:rPr>
              <a:t>2. ما چیزی به نام روایی پرسش نامه نداریم بلکه در روایی محاسبه ی ضریب آلفای کرونباخ هر بعد یا مفهوم به صورت جداگانه مطرح است.</a:t>
            </a:r>
          </a:p>
          <a:p>
            <a:pPr marL="0" indent="0" algn="just">
              <a:lnSpc>
                <a:spcPct val="150000"/>
              </a:lnSpc>
              <a:buNone/>
            </a:pPr>
            <a:r>
              <a:rPr lang="fa-IR" sz="2800" dirty="0" smtClean="0">
                <a:cs typeface="B Nazanin" pitchFamily="2" charset="-78"/>
              </a:rPr>
              <a:t>3. سوالات شناسایی مثل سن و جنس و.... احتیاج به روایی ندارند چون سن و جنس کاملاً مشخص هستند و ما فقط مفاهیم را می سنجیم و سوالات شناسایی تک متغیره هستند و مفهوم نیستند.</a:t>
            </a:r>
          </a:p>
          <a:p>
            <a:pPr marL="0" indent="0" algn="just">
              <a:lnSpc>
                <a:spcPct val="150000"/>
              </a:lnSpc>
              <a:buNone/>
            </a:pPr>
            <a:r>
              <a:rPr lang="fa-IR" sz="2800" dirty="0" smtClean="0">
                <a:cs typeface="B Nazanin" pitchFamily="2" charset="-78"/>
              </a:rPr>
              <a:t>4. روایی یکی از ارکان اساسی یک تحقیق است و در واقع مجوزی است که بر اساس آن محقق به توزیع پرسشنامه نهایی اش دست می زند، بنابراین چنانچه روایی یک مفهوم یا بعد حد نصاب مطلوب را نیاورد، محقق به هیچ وجه حق توزیع پرسشنامه را به کسی ندارد.</a:t>
            </a:r>
            <a:endParaRPr lang="fa-IR" sz="2800" dirty="0">
              <a:cs typeface="B Nazanin" pitchFamily="2" charset="-78"/>
            </a:endParaRPr>
          </a:p>
        </p:txBody>
      </p:sp>
    </p:spTree>
    <p:extLst>
      <p:ext uri="{BB962C8B-B14F-4D97-AF65-F5344CB8AC3E}">
        <p14:creationId xmlns:p14="http://schemas.microsoft.com/office/powerpoint/2010/main" val="2371092232"/>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
              <a:buNone/>
            </a:pPr>
            <a:r>
              <a:rPr lang="fa-IR" sz="2800" dirty="0" smtClean="0">
                <a:cs typeface="B Nazanin" pitchFamily="2" charset="-78"/>
              </a:rPr>
              <a:t>برای گرفتن روایی همانند تصاویر عمل کنید.</a:t>
            </a:r>
          </a:p>
          <a:p>
            <a:pPr marL="0" indent="0" algn="ctr">
              <a:buNone/>
            </a:pPr>
            <a:endParaRPr lang="fa-IR" dirty="0"/>
          </a:p>
        </p:txBody>
      </p:sp>
      <p:pic>
        <p:nvPicPr>
          <p:cNvPr id="4" name="Picture 2" descr="L:\ \آموزش\تصویری\روایی\1.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5720" y="1568930"/>
            <a:ext cx="7944959" cy="4496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05031" y="1555019"/>
            <a:ext cx="504056" cy="4919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66836119"/>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SSAN\Desktop\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3119437" y="2279650"/>
            <a:ext cx="423862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4162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justLow">
              <a:buNone/>
            </a:pPr>
            <a:r>
              <a:rPr lang="fa-IR" dirty="0">
                <a:solidFill>
                  <a:schemeClr val="accent6">
                    <a:lumMod val="50000"/>
                  </a:schemeClr>
                </a:solidFill>
                <a:cs typeface="B Titr" pitchFamily="2" charset="-78"/>
              </a:rPr>
              <a:t>تعریف مفهوم:</a:t>
            </a:r>
          </a:p>
          <a:p>
            <a:pPr marL="0" indent="0" algn="justLow">
              <a:buNone/>
            </a:pPr>
            <a:r>
              <a:rPr lang="fa-IR" dirty="0">
                <a:cs typeface="B Nazanin" pitchFamily="2" charset="-78"/>
              </a:rPr>
              <a:t>صفتی که با چند سوال و چند مشاهده قابل سنجش است.</a:t>
            </a:r>
          </a:p>
          <a:p>
            <a:pPr marL="0" indent="0" algn="justLow">
              <a:lnSpc>
                <a:spcPct val="150000"/>
              </a:lnSpc>
              <a:buNone/>
            </a:pPr>
            <a:r>
              <a:rPr lang="fa-IR" dirty="0">
                <a:solidFill>
                  <a:schemeClr val="accent6">
                    <a:lumMod val="50000"/>
                  </a:schemeClr>
                </a:solidFill>
                <a:cs typeface="B Titr" pitchFamily="2" charset="-78"/>
              </a:rPr>
              <a:t>انواع آمار:</a:t>
            </a:r>
          </a:p>
          <a:p>
            <a:pPr marL="0" indent="0" algn="justLow">
              <a:lnSpc>
                <a:spcPct val="150000"/>
              </a:lnSpc>
              <a:buNone/>
            </a:pPr>
            <a:r>
              <a:rPr lang="fa-IR" dirty="0">
                <a:solidFill>
                  <a:schemeClr val="accent6">
                    <a:lumMod val="50000"/>
                  </a:schemeClr>
                </a:solidFill>
                <a:cs typeface="B Titr" pitchFamily="2" charset="-78"/>
              </a:rPr>
              <a:t>آمار توصیفی:</a:t>
            </a:r>
          </a:p>
          <a:p>
            <a:pPr marL="0" indent="0" algn="justLow">
              <a:buNone/>
            </a:pPr>
            <a:r>
              <a:rPr lang="fa-IR" dirty="0">
                <a:cs typeface="B Nazanin" pitchFamily="2" charset="-78"/>
              </a:rPr>
              <a:t>صرفاً به دسته بندی و طبقه بندی اطلاعات می پردازد با شاخص هایی چون فراوانی، میانه، میانگین، انحراف معیار، واریانس، چولگی، کشیدگی، مد و ...</a:t>
            </a:r>
          </a:p>
          <a:p>
            <a:pPr marL="0" indent="0" algn="justLow">
              <a:lnSpc>
                <a:spcPct val="150000"/>
              </a:lnSpc>
              <a:buNone/>
            </a:pPr>
            <a:r>
              <a:rPr lang="fa-IR" dirty="0">
                <a:solidFill>
                  <a:schemeClr val="accent6">
                    <a:lumMod val="50000"/>
                  </a:schemeClr>
                </a:solidFill>
                <a:cs typeface="B Titr" pitchFamily="2" charset="-78"/>
              </a:rPr>
              <a:t>آمار استنباطی:</a:t>
            </a:r>
          </a:p>
          <a:p>
            <a:pPr marL="0" indent="0" algn="justLow">
              <a:buNone/>
            </a:pPr>
            <a:r>
              <a:rPr lang="fa-IR" dirty="0">
                <a:cs typeface="B Nazanin" pitchFamily="2" charset="-78"/>
              </a:rPr>
              <a:t>زمانی است که بحث نمونه گیری مطرح می شود یعنی ما یک نمونه داشته باشیم و یک جامعه داشته باشیم و بخواهیم اطلاعات مربوط به جامعه را از نمونه استنباط کنیم.</a:t>
            </a:r>
          </a:p>
          <a:p>
            <a:pPr marL="0" indent="0" algn="justLow">
              <a:lnSpc>
                <a:spcPct val="160000"/>
              </a:lnSpc>
              <a:buNone/>
            </a:pPr>
            <a:r>
              <a:rPr lang="fa-IR" dirty="0">
                <a:solidFill>
                  <a:schemeClr val="accent6">
                    <a:lumMod val="50000"/>
                  </a:schemeClr>
                </a:solidFill>
                <a:cs typeface="B Titr" pitchFamily="2" charset="-78"/>
              </a:rPr>
              <a:t>تفاوت دو نوع آمار:</a:t>
            </a:r>
          </a:p>
          <a:p>
            <a:pPr marL="0" indent="0" algn="justLow">
              <a:buNone/>
            </a:pPr>
            <a:r>
              <a:rPr lang="fa-IR" dirty="0">
                <a:cs typeface="B Nazanin" pitchFamily="2" charset="-78"/>
              </a:rPr>
              <a:t>آمار توصیفی دقیق تر است زیرا در آمار استنباطی ما نمونه گیری می کنیم و دچار خطای اندازه گیری می شویم و در این جا احتمالات وارد مسئله می شود و خطای نمونه گیری از درصد واقعی می کاهد</a:t>
            </a:r>
            <a:r>
              <a:rPr lang="fa-IR" dirty="0" smtClean="0">
                <a:cs typeface="B Nazanin" pitchFamily="2" charset="-78"/>
              </a:rPr>
              <a:t>.</a:t>
            </a:r>
            <a:endParaRPr lang="fa-IR" dirty="0">
              <a:cs typeface="B Nazanin" pitchFamily="2" charset="-78"/>
            </a:endParaRPr>
          </a:p>
        </p:txBody>
      </p:sp>
    </p:spTree>
    <p:extLst>
      <p:ext uri="{BB962C8B-B14F-4D97-AF65-F5344CB8AC3E}">
        <p14:creationId xmlns:p14="http://schemas.microsoft.com/office/powerpoint/2010/main" val="4236647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just">
              <a:buNone/>
            </a:pPr>
            <a:r>
              <a:rPr lang="fa-IR" sz="2800" dirty="0" smtClean="0">
                <a:cs typeface="B Nazanin" pitchFamily="2" charset="-78"/>
              </a:rPr>
              <a:t>داده های مورد نظر را برای گرفتن روایی به قسمت </a:t>
            </a:r>
            <a:r>
              <a:rPr lang="en-US" sz="2800" dirty="0" smtClean="0">
                <a:cs typeface="B Nazanin" pitchFamily="2" charset="-78"/>
              </a:rPr>
              <a:t>items</a:t>
            </a:r>
            <a:r>
              <a:rPr lang="fa-IR" sz="2800" dirty="0" smtClean="0">
                <a:cs typeface="B Nazanin" pitchFamily="2" charset="-78"/>
              </a:rPr>
              <a:t> بفرستید. </a:t>
            </a:r>
          </a:p>
          <a:p>
            <a:pPr marL="0" indent="0" algn="just">
              <a:buNone/>
            </a:pPr>
            <a:endParaRPr lang="fa-IR" sz="2800" dirty="0">
              <a:cs typeface="B Nazanin" pitchFamily="2" charset="-78"/>
            </a:endParaRPr>
          </a:p>
        </p:txBody>
      </p:sp>
      <p:pic>
        <p:nvPicPr>
          <p:cNvPr id="1026" name="Picture 2" descr="C:\Users\HASSAN\Desktop\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0725" y="2028825"/>
            <a:ext cx="516255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22607"/>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
              <a:buNone/>
            </a:pPr>
            <a:r>
              <a:rPr lang="fa-IR" sz="2800" dirty="0" smtClean="0">
                <a:cs typeface="B Nazanin" pitchFamily="2" charset="-78"/>
              </a:rPr>
              <a:t>از قسمت </a:t>
            </a:r>
            <a:r>
              <a:rPr lang="en-US" sz="2800" dirty="0" smtClean="0">
                <a:cs typeface="B Nazanin" pitchFamily="2" charset="-78"/>
              </a:rPr>
              <a:t>model</a:t>
            </a:r>
            <a:r>
              <a:rPr lang="fa-IR" sz="2800" dirty="0" smtClean="0">
                <a:cs typeface="B Nazanin" pitchFamily="2" charset="-78"/>
              </a:rPr>
              <a:t> گزینه </a:t>
            </a:r>
            <a:r>
              <a:rPr lang="en-US" sz="2800" dirty="0" smtClean="0">
                <a:cs typeface="B Nazanin" pitchFamily="2" charset="-78"/>
              </a:rPr>
              <a:t>alpha</a:t>
            </a:r>
            <a:r>
              <a:rPr lang="fa-IR" sz="2800" dirty="0" smtClean="0">
                <a:cs typeface="B Nazanin" pitchFamily="2" charset="-78"/>
              </a:rPr>
              <a:t> را انتخاب کنید.</a:t>
            </a:r>
          </a:p>
          <a:p>
            <a:pPr marL="0" indent="0" algn="ctr">
              <a:buNone/>
            </a:pPr>
            <a:endParaRPr lang="fa-IR" dirty="0"/>
          </a:p>
        </p:txBody>
      </p:sp>
      <p:pic>
        <p:nvPicPr>
          <p:cNvPr id="2050" name="Picture 2" descr="C:\Users\HASSAN\Desktop\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6913" y="2019300"/>
            <a:ext cx="5210175"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15816" y="4075066"/>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22315902"/>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just">
              <a:buNone/>
            </a:pPr>
            <a:r>
              <a:rPr lang="fa-IR" sz="2800" dirty="0">
                <a:cs typeface="B Nazanin" pitchFamily="2" charset="-78"/>
              </a:rPr>
              <a:t>سپس بر روی </a:t>
            </a:r>
            <a:r>
              <a:rPr lang="en-US" sz="2800" dirty="0">
                <a:cs typeface="B Nazanin" pitchFamily="2" charset="-78"/>
              </a:rPr>
              <a:t>ok</a:t>
            </a:r>
            <a:r>
              <a:rPr lang="fa-IR" sz="2800" dirty="0">
                <a:cs typeface="B Nazanin" pitchFamily="2" charset="-78"/>
              </a:rPr>
              <a:t>کلیک کنید.</a:t>
            </a:r>
            <a:endParaRPr lang="fa-IR" sz="2800" dirty="0"/>
          </a:p>
        </p:txBody>
      </p:sp>
      <p:pic>
        <p:nvPicPr>
          <p:cNvPr id="3074" name="Picture 2" descr="C:\Users\HASSAN\Desktop\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0725" y="2009775"/>
            <a:ext cx="51625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36042"/>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buNone/>
            </a:pPr>
            <a:r>
              <a:rPr lang="fa-IR" sz="2800" dirty="0" smtClean="0">
                <a:cs typeface="B Nazanin" pitchFamily="2" charset="-78"/>
              </a:rPr>
              <a:t>در قسمت مشخص شده مقدار ضریب آلفای کرونباخ به شما داده می شود.</a:t>
            </a:r>
          </a:p>
          <a:p>
            <a:pPr marL="0" indent="0" algn="just">
              <a:buNone/>
            </a:pPr>
            <a:endParaRPr lang="fa-IR" dirty="0"/>
          </a:p>
        </p:txBody>
      </p:sp>
      <p:pic>
        <p:nvPicPr>
          <p:cNvPr id="4098" name="Picture 2" descr="C:\Users\HASSAN\Desktop\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0287" y="1847850"/>
            <a:ext cx="4543425" cy="3162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23728" y="3789040"/>
            <a:ext cx="2232248"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48768451"/>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08712"/>
          </a:xfrm>
        </p:spPr>
        <p:txBody>
          <a:bodyPr/>
          <a:lstStyle/>
          <a:p>
            <a:pPr marL="0" indent="0" algn="just">
              <a:buNone/>
            </a:pPr>
            <a:r>
              <a:rPr lang="fa-IR" sz="2800" dirty="0" smtClean="0">
                <a:solidFill>
                  <a:srgbClr val="FF0000"/>
                </a:solidFill>
                <a:cs typeface="B Titr" pitchFamily="2" charset="-78"/>
              </a:rPr>
              <a:t>وقتی روایی به حد نصاب نمی رسد نشان دهنده این است که چند مشکل دارد:</a:t>
            </a:r>
          </a:p>
          <a:p>
            <a:pPr marL="0" indent="0" algn="just">
              <a:lnSpc>
                <a:spcPct val="150000"/>
              </a:lnSpc>
              <a:buNone/>
            </a:pPr>
            <a:r>
              <a:rPr lang="fa-IR" sz="2800" dirty="0" smtClean="0">
                <a:cs typeface="B Nazanin" pitchFamily="2" charset="-78"/>
              </a:rPr>
              <a:t>1. مشکل از پرسشنامه (سوگیری پرسشنامه): این مشکل یا در قسمت ظاهری پرسشنامه اتفاق افتاده است یا در قسمت محتوای پرسشنامه مشکل وجود دارد.</a:t>
            </a:r>
          </a:p>
          <a:p>
            <a:pPr marL="0" indent="0" algn="just">
              <a:lnSpc>
                <a:spcPct val="150000"/>
              </a:lnSpc>
              <a:buNone/>
            </a:pPr>
            <a:r>
              <a:rPr lang="fa-IR" sz="2800" dirty="0" smtClean="0">
                <a:cs typeface="B Nazanin" pitchFamily="2" charset="-78"/>
              </a:rPr>
              <a:t>2. مشکل از پرسش گر (سوگیری پرسشگر): در این مشکل پرسشگر اصول پرسشگری را نمی دانسته است.</a:t>
            </a:r>
          </a:p>
          <a:p>
            <a:pPr marL="0" indent="0" algn="just">
              <a:lnSpc>
                <a:spcPct val="150000"/>
              </a:lnSpc>
              <a:buNone/>
            </a:pPr>
            <a:r>
              <a:rPr lang="fa-IR" sz="2800" dirty="0" smtClean="0">
                <a:cs typeface="B Nazanin" pitchFamily="2" charset="-78"/>
              </a:rPr>
              <a:t>3. مشکل از پاسخگو (سوگیری پاسخگو): شاید پاسخگو درست انتخاب نشده است یا تمایل نداشته و یا دقت کافی برای پاسخ دادن نداشته است.</a:t>
            </a:r>
            <a:endParaRPr lang="fa-IR" sz="2800" dirty="0">
              <a:cs typeface="B Nazanin" pitchFamily="2" charset="-78"/>
            </a:endParaRPr>
          </a:p>
        </p:txBody>
      </p:sp>
    </p:spTree>
    <p:extLst>
      <p:ext uri="{BB962C8B-B14F-4D97-AF65-F5344CB8AC3E}">
        <p14:creationId xmlns:p14="http://schemas.microsoft.com/office/powerpoint/2010/main" val="3638548807"/>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just">
              <a:buNone/>
            </a:pPr>
            <a:r>
              <a:rPr lang="fa-IR" sz="2800" dirty="0" smtClean="0">
                <a:cs typeface="B Nazanin" pitchFamily="2" charset="-78"/>
              </a:rPr>
              <a:t>اگر بعد از رعایت تمامی موارد گفته شده بازهم میزان روایی کمتر از حد مطلوب بود. همانند تصویر بعد از وارد کردن داده ها بر روی گزینه ی </a:t>
            </a:r>
            <a:r>
              <a:rPr lang="en-US" sz="2800" dirty="0" smtClean="0">
                <a:cs typeface="B Nazanin" pitchFamily="2" charset="-78"/>
              </a:rPr>
              <a:t> statistics</a:t>
            </a:r>
            <a:r>
              <a:rPr lang="fa-IR" sz="2800" dirty="0" smtClean="0">
                <a:cs typeface="B Nazanin" pitchFamily="2" charset="-78"/>
              </a:rPr>
              <a:t>کلیک کنید.</a:t>
            </a:r>
          </a:p>
          <a:p>
            <a:pPr marL="0" indent="0" algn="ctr">
              <a:buNone/>
            </a:pPr>
            <a:endParaRPr lang="fa-IR" dirty="0"/>
          </a:p>
        </p:txBody>
      </p:sp>
      <p:pic>
        <p:nvPicPr>
          <p:cNvPr id="5122" name="Picture 2" descr="C:\Users\HASSAN\Desktop\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4224" y="2047277"/>
            <a:ext cx="5153025" cy="2809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02089" y="2024063"/>
            <a:ext cx="920329" cy="540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35139156"/>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just">
              <a:buNone/>
            </a:pPr>
            <a:r>
              <a:rPr lang="fa-IR" sz="2800" dirty="0">
                <a:cs typeface="B Nazanin" pitchFamily="2" charset="-78"/>
              </a:rPr>
              <a:t>سپس همانند شکل سه گزینه ای که مشخص شده علامت می </a:t>
            </a:r>
            <a:r>
              <a:rPr lang="fa-IR" sz="2800" dirty="0" smtClean="0">
                <a:cs typeface="B Nazanin" pitchFamily="2" charset="-78"/>
              </a:rPr>
              <a:t>بزنید </a:t>
            </a:r>
            <a:r>
              <a:rPr lang="fa-IR" sz="2800" dirty="0">
                <a:cs typeface="B Nazanin" pitchFamily="2" charset="-78"/>
              </a:rPr>
              <a:t>و بر روی </a:t>
            </a:r>
            <a:r>
              <a:rPr lang="en-US" sz="2800" dirty="0">
                <a:cs typeface="B Nazanin" pitchFamily="2" charset="-78"/>
              </a:rPr>
              <a:t>continue</a:t>
            </a:r>
            <a:r>
              <a:rPr lang="fa-IR" sz="2800" dirty="0">
                <a:cs typeface="B Nazanin" pitchFamily="2" charset="-78"/>
              </a:rPr>
              <a:t> کلیک کنید.</a:t>
            </a:r>
            <a:endParaRPr lang="fa-IR" sz="2800" dirty="0"/>
          </a:p>
        </p:txBody>
      </p:sp>
      <p:pic>
        <p:nvPicPr>
          <p:cNvPr id="6146" name="Picture 2" descr="C:\Users\HASSAN\Desktop\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2700" y="1581150"/>
            <a:ext cx="403860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99792" y="1844824"/>
            <a:ext cx="1584176"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72943488"/>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just">
              <a:buNone/>
            </a:pPr>
            <a:r>
              <a:rPr lang="fa-IR" sz="2800" dirty="0">
                <a:cs typeface="B Nazanin" pitchFamily="2" charset="-78"/>
              </a:rPr>
              <a:t>سپس بر روی </a:t>
            </a:r>
            <a:r>
              <a:rPr lang="en-US" sz="2800" dirty="0">
                <a:cs typeface="B Nazanin" pitchFamily="2" charset="-78"/>
              </a:rPr>
              <a:t>ok</a:t>
            </a:r>
            <a:r>
              <a:rPr lang="fa-IR" sz="2800" dirty="0">
                <a:cs typeface="B Nazanin" pitchFamily="2" charset="-78"/>
              </a:rPr>
              <a:t>کلیک کنید.</a:t>
            </a:r>
            <a:endParaRPr lang="fa-IR" sz="2800" dirty="0"/>
          </a:p>
          <a:p>
            <a:pPr marL="0" indent="0">
              <a:buNone/>
            </a:pPr>
            <a:endParaRPr lang="fa-IR" sz="2800" dirty="0"/>
          </a:p>
        </p:txBody>
      </p:sp>
      <p:pic>
        <p:nvPicPr>
          <p:cNvPr id="4" name="Picture 2" descr="C:\Users\HASSAN\Desktop\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0725" y="2009775"/>
            <a:ext cx="51625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4281"/>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5793507"/>
          </a:xfrm>
        </p:spPr>
        <p:txBody>
          <a:bodyPr/>
          <a:lstStyle/>
          <a:p>
            <a:pPr marL="0" indent="0" algn="just">
              <a:buNone/>
            </a:pPr>
            <a:r>
              <a:rPr lang="fa-IR" sz="2800" dirty="0" smtClean="0">
                <a:cs typeface="B Nazanin" pitchFamily="2" charset="-78"/>
              </a:rPr>
              <a:t>جدولی به شکل زیر به شما داده می شود. ستون آخر جدول نشان می دهد که با حذف هریک از داده ها میزان روایی چقدر کاهش یا افزایش می یابد. این جدول نشان می دهد که با حذف سوال سوم میزان روایی افزایش می یابد و به 61 می رسد.</a:t>
            </a:r>
          </a:p>
          <a:p>
            <a:pPr marL="0" indent="0" algn="ctr">
              <a:buNone/>
            </a:pPr>
            <a:endParaRPr lang="fa-IR" dirty="0"/>
          </a:p>
        </p:txBody>
      </p:sp>
      <p:pic>
        <p:nvPicPr>
          <p:cNvPr id="7170" name="Picture 2" descr="C:\Users\HASSAN\Desktop\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6768" y="2492896"/>
            <a:ext cx="5665712"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19872" y="3861048"/>
            <a:ext cx="4752000" cy="2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2" descr="C:\Users\HASSAN\Desktop\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495922"/>
            <a:ext cx="3226768" cy="3162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437112"/>
            <a:ext cx="1979712" cy="1165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205506112"/>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2348880"/>
            <a:ext cx="5797937" cy="3562342"/>
          </a:xfrm>
        </p:spPr>
        <p:txBody>
          <a:bodyPr>
            <a:normAutofit/>
          </a:bodyPr>
          <a:lstStyle/>
          <a:p>
            <a:pPr marL="0" indent="0" algn="ctr">
              <a:buNone/>
            </a:pPr>
            <a:r>
              <a:rPr lang="fa-IR" sz="4400" dirty="0" smtClean="0">
                <a:solidFill>
                  <a:srgbClr val="FF0000"/>
                </a:solidFill>
              </a:rPr>
              <a:t>آمار</a:t>
            </a:r>
            <a:r>
              <a:rPr lang="fa-IR" sz="4400" dirty="0" smtClean="0"/>
              <a:t> </a:t>
            </a:r>
            <a:r>
              <a:rPr lang="fa-IR" sz="4400" dirty="0" smtClean="0">
                <a:solidFill>
                  <a:srgbClr val="FF0000"/>
                </a:solidFill>
              </a:rPr>
              <a:t>توصیفی</a:t>
            </a:r>
            <a:endParaRPr lang="en-US" sz="4400" dirty="0">
              <a:solidFill>
                <a:srgbClr val="FF0000"/>
              </a:solidFill>
            </a:endParaRPr>
          </a:p>
        </p:txBody>
      </p:sp>
    </p:spTree>
    <p:extLst>
      <p:ext uri="{BB962C8B-B14F-4D97-AF65-F5344CB8AC3E}">
        <p14:creationId xmlns:p14="http://schemas.microsoft.com/office/powerpoint/2010/main" val="1460620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1680" y="2782669"/>
            <a:ext cx="5464958" cy="923330"/>
          </a:xfrm>
          <a:prstGeom prst="rect">
            <a:avLst/>
          </a:prstGeom>
        </p:spPr>
        <p:txBody>
          <a:bodyPr wrap="none">
            <a:spAutoFit/>
          </a:bodyPr>
          <a:lstStyle/>
          <a:p>
            <a:r>
              <a:rPr lang="fa-IR" sz="5400" dirty="0">
                <a:solidFill>
                  <a:schemeClr val="accent6">
                    <a:lumMod val="75000"/>
                  </a:schemeClr>
                </a:solidFill>
                <a:cs typeface="B Titr" pitchFamily="2" charset="-78"/>
              </a:rPr>
              <a:t>آشنایی با فضای </a:t>
            </a:r>
            <a:r>
              <a:rPr lang="en-US" sz="5400" dirty="0">
                <a:solidFill>
                  <a:schemeClr val="accent6">
                    <a:lumMod val="75000"/>
                  </a:schemeClr>
                </a:solidFill>
                <a:cs typeface="B Titr" pitchFamily="2" charset="-78"/>
              </a:rPr>
              <a:t>SPSS</a:t>
            </a:r>
            <a:endParaRPr lang="en-US" sz="5400" dirty="0">
              <a:solidFill>
                <a:schemeClr val="accent6">
                  <a:lumMod val="75000"/>
                </a:schemeClr>
              </a:solidFill>
            </a:endParaRPr>
          </a:p>
        </p:txBody>
      </p:sp>
    </p:spTree>
    <p:extLst>
      <p:ext uri="{BB962C8B-B14F-4D97-AF65-F5344CB8AC3E}">
        <p14:creationId xmlns:p14="http://schemas.microsoft.com/office/powerpoint/2010/main" val="31781463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lvl="0" indent="0" algn="just">
              <a:buNone/>
            </a:pPr>
            <a:r>
              <a:rPr lang="fa-IR" sz="2800" dirty="0">
                <a:solidFill>
                  <a:prstClr val="black"/>
                </a:solidFill>
                <a:cs typeface="B Nazanin" pitchFamily="2" charset="-78"/>
              </a:rPr>
              <a:t>جدول توصیف به شکل زیر به شما داده می شود.</a:t>
            </a:r>
          </a:p>
          <a:p>
            <a:pPr marL="0" indent="0" algn="just">
              <a:buNone/>
            </a:pPr>
            <a:endParaRPr lang="fa-IR" dirty="0"/>
          </a:p>
        </p:txBody>
      </p:sp>
      <p:pic>
        <p:nvPicPr>
          <p:cNvPr id="3074" name="Picture 2" descr="C:\Users\HASSAN\Desktop\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3" y="2238374"/>
            <a:ext cx="6840760" cy="32068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71800" y="4653136"/>
            <a:ext cx="4608512" cy="7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fa-IR" b="1" dirty="0" smtClean="0">
                <a:solidFill>
                  <a:schemeClr val="tx1"/>
                </a:solidFill>
                <a:cs typeface="B Nazanin" pitchFamily="2" charset="-78"/>
              </a:rPr>
              <a:t>انحراف معیار    میانگین     بیشترین      کمترین       تعداد</a:t>
            </a:r>
            <a:endParaRPr lang="fa-IR" b="1" dirty="0">
              <a:solidFill>
                <a:schemeClr val="tx1"/>
              </a:solidFill>
              <a:cs typeface="B Nazanin" pitchFamily="2" charset="-78"/>
            </a:endParaRPr>
          </a:p>
        </p:txBody>
      </p:sp>
      <p:sp>
        <p:nvSpPr>
          <p:cNvPr id="5" name="Rectangle 4"/>
          <p:cNvSpPr/>
          <p:nvPr/>
        </p:nvSpPr>
        <p:spPr>
          <a:xfrm>
            <a:off x="1403648" y="2852936"/>
            <a:ext cx="410445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82170585"/>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325026" cy="5793507"/>
          </a:xfrm>
        </p:spPr>
        <p:txBody>
          <a:bodyPr/>
          <a:lstStyle/>
          <a:p>
            <a:pPr marL="0" indent="0" algn="just">
              <a:lnSpc>
                <a:spcPct val="150000"/>
              </a:lnSpc>
              <a:buNone/>
            </a:pPr>
            <a:r>
              <a:rPr lang="fa-IR" sz="2800" dirty="0" smtClean="0">
                <a:solidFill>
                  <a:srgbClr val="FF0000"/>
                </a:solidFill>
                <a:cs typeface="B Titr" pitchFamily="2" charset="-78"/>
              </a:rPr>
              <a:t>مثال:</a:t>
            </a:r>
          </a:p>
          <a:p>
            <a:pPr marL="0" indent="0" algn="ctr">
              <a:lnSpc>
                <a:spcPct val="115000"/>
              </a:lnSpc>
              <a:spcAft>
                <a:spcPts val="1000"/>
              </a:spcAft>
              <a:buNone/>
            </a:pPr>
            <a:r>
              <a:rPr lang="fa-IR" sz="2800" dirty="0">
                <a:ea typeface="Calibri"/>
                <a:cs typeface="B Nazanin"/>
              </a:rPr>
              <a:t>جدول شماره </a:t>
            </a:r>
            <a:r>
              <a:rPr lang="fa-IR" sz="2800" dirty="0" smtClean="0">
                <a:ea typeface="Calibri"/>
                <a:cs typeface="B Nazanin"/>
              </a:rPr>
              <a:t>(2-4</a:t>
            </a:r>
            <a:r>
              <a:rPr lang="fa-IR" sz="2800" dirty="0">
                <a:ea typeface="Calibri"/>
                <a:cs typeface="B Nazanin"/>
              </a:rPr>
              <a:t>) توصیف معدل سوم راهنمایی دانش آموزان پاسخگو</a:t>
            </a:r>
            <a:endParaRPr lang="en-US" sz="2800" dirty="0">
              <a:ea typeface="Calibri"/>
              <a:cs typeface="Arial"/>
            </a:endParaRPr>
          </a:p>
          <a:p>
            <a:pPr marL="0" indent="0" algn="ctr">
              <a:buNone/>
            </a:pPr>
            <a:endParaRPr lang="fa-IR" dirty="0">
              <a:solidFill>
                <a:srgbClr val="FF0000"/>
              </a:solidFill>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368330078"/>
              </p:ext>
            </p:extLst>
          </p:nvPr>
        </p:nvGraphicFramePr>
        <p:xfrm>
          <a:off x="439642" y="1988840"/>
          <a:ext cx="8280921" cy="841248"/>
        </p:xfrm>
        <a:graphic>
          <a:graphicData uri="http://schemas.openxmlformats.org/drawingml/2006/table">
            <a:tbl>
              <a:tblPr rtl="1" firstRow="1" firstCol="1" bandRow="1"/>
              <a:tblGrid>
                <a:gridCol w="2319064">
                  <a:extLst>
                    <a:ext uri="{9D8B030D-6E8A-4147-A177-3AD203B41FA5}">
                      <a16:colId xmlns:a16="http://schemas.microsoft.com/office/drawing/2014/main" xmlns="" val="20000"/>
                    </a:ext>
                  </a:extLst>
                </a:gridCol>
                <a:gridCol w="1403514">
                  <a:extLst>
                    <a:ext uri="{9D8B030D-6E8A-4147-A177-3AD203B41FA5}">
                      <a16:colId xmlns:a16="http://schemas.microsoft.com/office/drawing/2014/main" xmlns="" val="20001"/>
                    </a:ext>
                  </a:extLst>
                </a:gridCol>
                <a:gridCol w="1244899">
                  <a:extLst>
                    <a:ext uri="{9D8B030D-6E8A-4147-A177-3AD203B41FA5}">
                      <a16:colId xmlns:a16="http://schemas.microsoft.com/office/drawing/2014/main" xmlns="" val="20002"/>
                    </a:ext>
                  </a:extLst>
                </a:gridCol>
                <a:gridCol w="1656722">
                  <a:extLst>
                    <a:ext uri="{9D8B030D-6E8A-4147-A177-3AD203B41FA5}">
                      <a16:colId xmlns:a16="http://schemas.microsoft.com/office/drawing/2014/main" xmlns="" val="20003"/>
                    </a:ext>
                  </a:extLst>
                </a:gridCol>
                <a:gridCol w="1656722">
                  <a:extLst>
                    <a:ext uri="{9D8B030D-6E8A-4147-A177-3AD203B41FA5}">
                      <a16:colId xmlns:a16="http://schemas.microsoft.com/office/drawing/2014/main" xmlns="" val="20004"/>
                    </a:ext>
                  </a:extLst>
                </a:gridCol>
              </a:tblGrid>
              <a:tr h="0">
                <a:tc>
                  <a:txBody>
                    <a:bodyPr/>
                    <a:lstStyle/>
                    <a:p>
                      <a:pPr algn="ctr" rtl="1">
                        <a:lnSpc>
                          <a:spcPct val="115000"/>
                        </a:lnSpc>
                        <a:spcAft>
                          <a:spcPts val="0"/>
                        </a:spcAft>
                      </a:pPr>
                      <a:r>
                        <a:rPr lang="fa-IR" sz="2400" b="1" dirty="0">
                          <a:effectLst/>
                          <a:latin typeface="Cambria"/>
                          <a:ea typeface="Times New Roman"/>
                          <a:cs typeface="B Nazanin" pitchFamily="2" charset="-78"/>
                        </a:rPr>
                        <a:t> </a:t>
                      </a:r>
                      <a:endParaRPr lang="en-US" sz="1800" dirty="0">
                        <a:effectLst/>
                        <a:latin typeface="Calibri"/>
                        <a:ea typeface="Calibri"/>
                        <a:cs typeface="B Nazanin" pitchFamily="2" charset="-78"/>
                      </a:endParaRPr>
                    </a:p>
                  </a:txBody>
                  <a:tcPr marL="68580" marR="6858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a:effectLst/>
                          <a:latin typeface="Cambria"/>
                          <a:ea typeface="Times New Roman"/>
                          <a:cs typeface="B Nazanin" pitchFamily="2" charset="-78"/>
                        </a:rPr>
                        <a:t>حداقل</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a:effectLst/>
                          <a:latin typeface="Cambria"/>
                          <a:ea typeface="Times New Roman"/>
                          <a:cs typeface="B Nazanin" pitchFamily="2" charset="-78"/>
                        </a:rPr>
                        <a:t>حداکثر</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a:effectLst/>
                          <a:latin typeface="Cambria"/>
                          <a:ea typeface="Times New Roman"/>
                          <a:cs typeface="B Nazanin" pitchFamily="2" charset="-78"/>
                        </a:rPr>
                        <a:t>میانگین</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a:effectLst/>
                          <a:latin typeface="Cambria"/>
                          <a:ea typeface="Times New Roman"/>
                          <a:cs typeface="B Nazanin" pitchFamily="2" charset="-78"/>
                        </a:rPr>
                        <a:t>انحراف معیار</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rtl="1">
                        <a:lnSpc>
                          <a:spcPct val="115000"/>
                        </a:lnSpc>
                        <a:spcAft>
                          <a:spcPts val="0"/>
                        </a:spcAft>
                      </a:pPr>
                      <a:r>
                        <a:rPr lang="fa-IR" sz="2400" b="1" dirty="0">
                          <a:effectLst/>
                          <a:latin typeface="Cambria"/>
                          <a:ea typeface="Times New Roman"/>
                          <a:cs typeface="B Nazanin" pitchFamily="2" charset="-78"/>
                        </a:rPr>
                        <a:t>معدل سوم راهنمایی</a:t>
                      </a:r>
                      <a:endParaRPr lang="en-US" sz="1800" dirty="0">
                        <a:effectLst/>
                        <a:latin typeface="Calibri"/>
                        <a:ea typeface="Calibri"/>
                        <a:cs typeface="B Nazanin" pitchFamily="2" charset="-78"/>
                      </a:endParaRPr>
                    </a:p>
                  </a:txBody>
                  <a:tcPr marL="68580" marR="6858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fa-IR" sz="2400" dirty="0" smtClean="0">
                          <a:effectLst/>
                          <a:latin typeface="Calibri"/>
                          <a:ea typeface="Calibri"/>
                          <a:cs typeface="B Nazanin" pitchFamily="2" charset="-78"/>
                        </a:rPr>
                        <a:t>12</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fa-IR" sz="2400" dirty="0" smtClean="0">
                          <a:effectLst/>
                          <a:latin typeface="Calibri"/>
                          <a:ea typeface="Calibri"/>
                          <a:cs typeface="B Nazanin" pitchFamily="2" charset="-78"/>
                        </a:rPr>
                        <a:t>20</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fa-IR" sz="2400" dirty="0" smtClean="0">
                          <a:effectLst/>
                          <a:latin typeface="Calibri"/>
                          <a:ea typeface="Calibri"/>
                          <a:cs typeface="B Nazanin" pitchFamily="2" charset="-78"/>
                        </a:rPr>
                        <a:t>17/43</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fa-IR" sz="2400" dirty="0" smtClean="0">
                          <a:effectLst/>
                          <a:latin typeface="Calibri"/>
                          <a:ea typeface="Calibri"/>
                          <a:cs typeface="B Nazanin" pitchFamily="2" charset="-78"/>
                        </a:rPr>
                        <a:t>1/88</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bl>
          </a:graphicData>
        </a:graphic>
      </p:graphicFrame>
      <p:sp>
        <p:nvSpPr>
          <p:cNvPr id="5" name="Rectangle 4"/>
          <p:cNvSpPr/>
          <p:nvPr/>
        </p:nvSpPr>
        <p:spPr>
          <a:xfrm>
            <a:off x="439642" y="3140968"/>
            <a:ext cx="8352928"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a:lnSpc>
                <a:spcPct val="150000"/>
              </a:lnSpc>
              <a:spcAft>
                <a:spcPts val="1000"/>
              </a:spcAft>
            </a:pPr>
            <a:r>
              <a:rPr lang="fa-IR" sz="2400" dirty="0">
                <a:solidFill>
                  <a:schemeClr val="tx1"/>
                </a:solidFill>
                <a:ea typeface="Calibri"/>
                <a:cs typeface="B Nazanin"/>
              </a:rPr>
              <a:t> طبق اطلاعات جدول شماره </a:t>
            </a:r>
            <a:r>
              <a:rPr lang="fa-IR" sz="2400" dirty="0" smtClean="0">
                <a:solidFill>
                  <a:schemeClr val="tx1"/>
                </a:solidFill>
                <a:ea typeface="Calibri"/>
                <a:cs typeface="B Nazanin"/>
              </a:rPr>
              <a:t>(2-4</a:t>
            </a:r>
            <a:r>
              <a:rPr lang="fa-IR" sz="2400" dirty="0">
                <a:solidFill>
                  <a:schemeClr val="tx1"/>
                </a:solidFill>
                <a:ea typeface="Calibri"/>
                <a:cs typeface="B Nazanin"/>
              </a:rPr>
              <a:t>)، از میان دانش آموزان پاسخگو به معدل سوم راهنمایی بیشترین نمره 20 و کمترین نمره 12 است و میانگین نمرات با </a:t>
            </a:r>
            <a:r>
              <a:rPr lang="fa-IR" sz="2400" dirty="0" smtClean="0">
                <a:solidFill>
                  <a:schemeClr val="tx1"/>
                </a:solidFill>
                <a:ea typeface="Calibri"/>
                <a:cs typeface="B Nazanin"/>
              </a:rPr>
              <a:t>نمره17/43و </a:t>
            </a:r>
            <a:r>
              <a:rPr lang="fa-IR" sz="2400" dirty="0">
                <a:solidFill>
                  <a:schemeClr val="tx1"/>
                </a:solidFill>
                <a:ea typeface="Calibri"/>
                <a:cs typeface="B Nazanin"/>
              </a:rPr>
              <a:t>انحراف  </a:t>
            </a:r>
            <a:r>
              <a:rPr lang="fa-IR" sz="2400" dirty="0" smtClean="0">
                <a:solidFill>
                  <a:schemeClr val="tx1"/>
                </a:solidFill>
                <a:ea typeface="Calibri"/>
                <a:cs typeface="B Nazanin"/>
              </a:rPr>
              <a:t>معیار1/88است</a:t>
            </a:r>
            <a:r>
              <a:rPr lang="fa-IR" sz="2400" dirty="0">
                <a:solidFill>
                  <a:schemeClr val="tx1"/>
                </a:solidFill>
                <a:ea typeface="Calibri"/>
                <a:cs typeface="B Nazanin"/>
              </a:rPr>
              <a:t>. با توجه به این که میانگین بالاتر از میانه یعنی 16 است به این ترتیب نمرات دانش آموزان متوسط رو به بالا است.</a:t>
            </a:r>
            <a:endParaRPr lang="en-US" dirty="0">
              <a:solidFill>
                <a:schemeClr val="tx1"/>
              </a:solidFill>
              <a:ea typeface="Calibri"/>
              <a:cs typeface="Arial"/>
            </a:endParaRPr>
          </a:p>
        </p:txBody>
      </p:sp>
    </p:spTree>
    <p:extLst>
      <p:ext uri="{BB962C8B-B14F-4D97-AF65-F5344CB8AC3E}">
        <p14:creationId xmlns:p14="http://schemas.microsoft.com/office/powerpoint/2010/main" val="3580066030"/>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432" y="260648"/>
            <a:ext cx="8229600" cy="6480720"/>
          </a:xfrm>
        </p:spPr>
        <p:txBody>
          <a:bodyPr>
            <a:normAutofit/>
          </a:bodyPr>
          <a:lstStyle/>
          <a:p>
            <a:pPr marL="0" indent="0" algn="just">
              <a:lnSpc>
                <a:spcPct val="150000"/>
              </a:lnSpc>
              <a:buNone/>
            </a:pPr>
            <a:r>
              <a:rPr lang="fa-IR" sz="2800" dirty="0" smtClean="0">
                <a:cs typeface="B Nazanin" pitchFamily="2" charset="-78"/>
              </a:rPr>
              <a:t>اگر بخواهیم برای مفاهیم و ابعاد نمودار داشته باشید بهترین نمودار، نمودار </a:t>
            </a:r>
            <a:r>
              <a:rPr lang="en-US" sz="2800" dirty="0" smtClean="0">
                <a:cs typeface="B Nazanin" pitchFamily="2" charset="-78"/>
              </a:rPr>
              <a:t>histograms</a:t>
            </a:r>
            <a:r>
              <a:rPr lang="fa-IR" sz="2800" dirty="0" smtClean="0">
                <a:cs typeface="B Nazanin" pitchFamily="2" charset="-78"/>
              </a:rPr>
              <a:t> می باشد.</a:t>
            </a:r>
          </a:p>
          <a:p>
            <a:pPr marL="0" indent="0" algn="just">
              <a:lnSpc>
                <a:spcPct val="150000"/>
              </a:lnSpc>
              <a:buNone/>
            </a:pPr>
            <a:r>
              <a:rPr lang="fa-IR" sz="2800" dirty="0" smtClean="0">
                <a:cs typeface="B Nazanin" pitchFamily="2" charset="-78"/>
              </a:rPr>
              <a:t>دو راه برای نشان دادن </a:t>
            </a:r>
            <a:r>
              <a:rPr lang="en-US" sz="2800" dirty="0" smtClean="0">
                <a:solidFill>
                  <a:prstClr val="black"/>
                </a:solidFill>
                <a:cs typeface="B Nazanin" pitchFamily="2" charset="-78"/>
              </a:rPr>
              <a:t>histograms</a:t>
            </a:r>
            <a:r>
              <a:rPr lang="fa-IR" sz="2800" dirty="0" smtClean="0">
                <a:solidFill>
                  <a:prstClr val="black"/>
                </a:solidFill>
                <a:cs typeface="B Nazanin" pitchFamily="2" charset="-78"/>
              </a:rPr>
              <a:t> وجود دارد.</a:t>
            </a:r>
          </a:p>
          <a:p>
            <a:pPr marL="0" indent="0" algn="just">
              <a:lnSpc>
                <a:spcPct val="150000"/>
              </a:lnSpc>
              <a:buNone/>
            </a:pPr>
            <a:r>
              <a:rPr lang="fa-IR" sz="2800" dirty="0" smtClean="0">
                <a:solidFill>
                  <a:prstClr val="black"/>
                </a:solidFill>
                <a:cs typeface="B Nazanin" pitchFamily="2" charset="-78"/>
              </a:rPr>
              <a:t>راه اول: همانند تصاویر عمل کنید</a:t>
            </a:r>
          </a:p>
          <a:p>
            <a:pPr marL="0" indent="0" algn="just">
              <a:lnSpc>
                <a:spcPct val="150000"/>
              </a:lnSpc>
              <a:buNone/>
            </a:pPr>
            <a:endParaRPr lang="fa-IR" sz="2800" dirty="0">
              <a:cs typeface="B Nazanin" pitchFamily="2" charset="-78"/>
            </a:endParaRPr>
          </a:p>
        </p:txBody>
      </p:sp>
      <p:pic>
        <p:nvPicPr>
          <p:cNvPr id="4098" name="Picture 2" descr="C:\Users\HASSAN\Desktop\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07370" y="3010258"/>
            <a:ext cx="3895725" cy="381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1920" y="3010258"/>
            <a:ext cx="504056" cy="346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7807098"/>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124744"/>
            <a:ext cx="7355160" cy="5001419"/>
          </a:xfrm>
        </p:spPr>
        <p:txBody>
          <a:bodyPr/>
          <a:lstStyle/>
          <a:p>
            <a:pPr marL="0" indent="0" algn="ctr">
              <a:buNone/>
            </a:pPr>
            <a:endParaRPr lang="fa-IR" dirty="0"/>
          </a:p>
        </p:txBody>
      </p:sp>
      <p:pic>
        <p:nvPicPr>
          <p:cNvPr id="5122" name="Picture 2" descr="C:\Users\HASSAN\Desktop\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1609725"/>
            <a:ext cx="44196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19824"/>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indent="0" algn="just">
              <a:buNone/>
            </a:pPr>
            <a:r>
              <a:rPr lang="fa-IR" sz="2800" dirty="0" smtClean="0">
                <a:cs typeface="B Nazanin" pitchFamily="2" charset="-78"/>
              </a:rPr>
              <a:t>مفهوم مورد نظر را وارد و گزینه ی </a:t>
            </a:r>
            <a:r>
              <a:rPr lang="en-US" sz="2800" dirty="0" smtClean="0">
                <a:cs typeface="B Nazanin" pitchFamily="2" charset="-78"/>
              </a:rPr>
              <a:t>display</a:t>
            </a:r>
            <a:r>
              <a:rPr lang="en-US" sz="2800" dirty="0">
                <a:cs typeface="B Nazanin" pitchFamily="2" charset="-78"/>
              </a:rPr>
              <a:t> </a:t>
            </a:r>
            <a:r>
              <a:rPr lang="en-US" sz="2800" dirty="0" smtClean="0">
                <a:cs typeface="B Nazanin" pitchFamily="2" charset="-78"/>
              </a:rPr>
              <a:t>normal curve</a:t>
            </a:r>
            <a:r>
              <a:rPr lang="fa-IR" sz="2800" dirty="0" smtClean="0">
                <a:cs typeface="B Nazanin" pitchFamily="2" charset="-78"/>
              </a:rPr>
              <a:t> را علامت بزنید و بر روی گزینه ی </a:t>
            </a:r>
            <a:r>
              <a:rPr lang="en-US" sz="2800" dirty="0" smtClean="0">
                <a:cs typeface="B Nazanin" pitchFamily="2" charset="-78"/>
              </a:rPr>
              <a:t>ok</a:t>
            </a:r>
            <a:r>
              <a:rPr lang="fa-IR" sz="2800" dirty="0" smtClean="0">
                <a:cs typeface="B Nazanin" pitchFamily="2" charset="-78"/>
              </a:rPr>
              <a:t> کلیک کنید.</a:t>
            </a:r>
          </a:p>
          <a:p>
            <a:pPr marL="0" indent="0" algn="just">
              <a:buNone/>
            </a:pPr>
            <a:endParaRPr lang="fa-IR" dirty="0"/>
          </a:p>
        </p:txBody>
      </p:sp>
      <p:pic>
        <p:nvPicPr>
          <p:cNvPr id="6146" name="Picture 2" descr="C:\Users\HASSAN\Desktop\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1" y="1338263"/>
            <a:ext cx="5976664" cy="4181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11960" y="1338263"/>
            <a:ext cx="2592288" cy="5065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3563888" y="1844824"/>
            <a:ext cx="172819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76185558"/>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buNone/>
            </a:pPr>
            <a:r>
              <a:rPr lang="fa-IR" sz="2800" dirty="0" smtClean="0">
                <a:cs typeface="B Nazanin" pitchFamily="2" charset="-78"/>
              </a:rPr>
              <a:t>نمودار </a:t>
            </a:r>
            <a:r>
              <a:rPr lang="en-US" sz="2800" dirty="0">
                <a:solidFill>
                  <a:prstClr val="black"/>
                </a:solidFill>
                <a:cs typeface="B Nazanin" pitchFamily="2" charset="-78"/>
              </a:rPr>
              <a:t>histograms</a:t>
            </a:r>
            <a:r>
              <a:rPr lang="fa-IR" sz="2800" dirty="0" smtClean="0">
                <a:cs typeface="B Nazanin" pitchFamily="2" charset="-78"/>
              </a:rPr>
              <a:t> به شکل زیر به شما داده می شود.</a:t>
            </a:r>
          </a:p>
          <a:p>
            <a:pPr marL="0" indent="0" algn="just">
              <a:buNone/>
            </a:pPr>
            <a:endParaRPr lang="fa-IR" dirty="0"/>
          </a:p>
        </p:txBody>
      </p:sp>
      <p:pic>
        <p:nvPicPr>
          <p:cNvPr id="7170" name="Picture 2" descr="C:\Users\HASSAN\Desktop\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4038" y="928688"/>
            <a:ext cx="549592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59709"/>
      </p:ext>
    </p:extLst>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just">
              <a:buNone/>
            </a:pPr>
            <a:r>
              <a:rPr lang="fa-IR" sz="2800" dirty="0" smtClean="0">
                <a:cs typeface="B Nazanin" pitchFamily="2" charset="-78"/>
              </a:rPr>
              <a:t>راه دوم: همانند تصاویر عمل کنید.</a:t>
            </a:r>
          </a:p>
          <a:p>
            <a:pPr marL="0" indent="0" algn="ctr">
              <a:buNone/>
            </a:pPr>
            <a:endParaRPr lang="fa-IR" sz="2800" dirty="0" smtClean="0">
              <a:cs typeface="B Nazanin" pitchFamily="2" charset="-78"/>
            </a:endParaRPr>
          </a:p>
          <a:p>
            <a:pPr marL="0" indent="0" algn="just">
              <a:buNone/>
            </a:pPr>
            <a:endParaRPr lang="fa-IR" sz="2800" dirty="0">
              <a:cs typeface="B Nazanin" pitchFamily="2" charset="-78"/>
            </a:endParaRPr>
          </a:p>
        </p:txBody>
      </p:sp>
      <p:pic>
        <p:nvPicPr>
          <p:cNvPr id="4" name="Picture 2" descr="C:\Users\HASSAN\Desktop\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09850" y="1415256"/>
            <a:ext cx="39243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71018"/>
      </p:ext>
    </p:extLst>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
              <a:buNone/>
            </a:pPr>
            <a:r>
              <a:rPr lang="fa-IR" sz="2800" dirty="0" smtClean="0">
                <a:cs typeface="B Nazanin" pitchFamily="2" charset="-78"/>
              </a:rPr>
              <a:t>مفهوم یا متغیر فاصله ای مورد نظر را وارد و بر روی </a:t>
            </a:r>
            <a:r>
              <a:rPr lang="en-US" sz="2800" dirty="0" err="1" smtClean="0">
                <a:cs typeface="B Nazanin" pitchFamily="2" charset="-78"/>
              </a:rPr>
              <a:t>chatrs</a:t>
            </a:r>
            <a:r>
              <a:rPr lang="fa-IR" sz="2800" dirty="0" smtClean="0">
                <a:cs typeface="B Nazanin" pitchFamily="2" charset="-78"/>
              </a:rPr>
              <a:t> کلیک کنید.</a:t>
            </a:r>
          </a:p>
          <a:p>
            <a:pPr marL="0" indent="0" algn="just">
              <a:buNone/>
            </a:pPr>
            <a:endParaRPr lang="fa-IR" dirty="0"/>
          </a:p>
        </p:txBody>
      </p:sp>
      <p:pic>
        <p:nvPicPr>
          <p:cNvPr id="8194" name="Picture 2" descr="C:\Users\HASSAN\Desktop\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5538" y="2171700"/>
            <a:ext cx="43529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40891"/>
      </p:ext>
    </p:extLst>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just">
              <a:lnSpc>
                <a:spcPct val="150000"/>
              </a:lnSpc>
              <a:buNone/>
            </a:pPr>
            <a:r>
              <a:rPr lang="fa-IR" sz="2800" dirty="0" smtClean="0">
                <a:cs typeface="B Nazanin" pitchFamily="2" charset="-78"/>
              </a:rPr>
              <a:t>بر روی گزینه ی </a:t>
            </a:r>
            <a:r>
              <a:rPr lang="en-US" sz="2800" dirty="0" smtClean="0">
                <a:solidFill>
                  <a:prstClr val="black"/>
                </a:solidFill>
                <a:cs typeface="B Nazanin" pitchFamily="2" charset="-78"/>
              </a:rPr>
              <a:t>histograms</a:t>
            </a:r>
            <a:r>
              <a:rPr lang="fa-IR" sz="2800" dirty="0" smtClean="0">
                <a:solidFill>
                  <a:prstClr val="black"/>
                </a:solidFill>
                <a:cs typeface="B Nazanin" pitchFamily="2" charset="-78"/>
              </a:rPr>
              <a:t> کلیک کرده و گزینه </a:t>
            </a:r>
            <a:r>
              <a:rPr lang="en-US" sz="2800" dirty="0" smtClean="0">
                <a:solidFill>
                  <a:prstClr val="black"/>
                </a:solidFill>
                <a:cs typeface="B Nazanin" pitchFamily="2" charset="-78"/>
              </a:rPr>
              <a:t>show normal curve on histogram</a:t>
            </a:r>
            <a:r>
              <a:rPr lang="fa-IR" sz="2800" dirty="0" smtClean="0">
                <a:solidFill>
                  <a:prstClr val="black"/>
                </a:solidFill>
                <a:cs typeface="B Nazanin" pitchFamily="2" charset="-78"/>
              </a:rPr>
              <a:t> را علامت بزنید.</a:t>
            </a:r>
            <a:endParaRPr lang="fa-IR" sz="2800" dirty="0" smtClean="0">
              <a:cs typeface="B Nazanin" pitchFamily="2" charset="-78"/>
            </a:endParaRPr>
          </a:p>
          <a:p>
            <a:pPr marL="0" indent="0" algn="just">
              <a:lnSpc>
                <a:spcPct val="150000"/>
              </a:lnSpc>
              <a:buNone/>
            </a:pPr>
            <a:endParaRPr lang="fa-IR" sz="2800" dirty="0">
              <a:cs typeface="B Nazanin" pitchFamily="2" charset="-78"/>
            </a:endParaRPr>
          </a:p>
        </p:txBody>
      </p:sp>
      <p:pic>
        <p:nvPicPr>
          <p:cNvPr id="9218" name="Picture 2" descr="C:\Users\HASSAN\Desktop\1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83768" y="1772816"/>
            <a:ext cx="4464496"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99792" y="3212976"/>
            <a:ext cx="4032448" cy="648072"/>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83991094"/>
      </p:ext>
    </p:extLst>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
              <a:lnSpc>
                <a:spcPct val="150000"/>
              </a:lnSpc>
              <a:buNone/>
            </a:pPr>
            <a:r>
              <a:rPr lang="fa-IR" sz="2800" dirty="0" smtClean="0">
                <a:cs typeface="B Nazanin" pitchFamily="2" charset="-78"/>
              </a:rPr>
              <a:t>نمودار </a:t>
            </a:r>
            <a:r>
              <a:rPr lang="en-US" sz="2800" dirty="0">
                <a:solidFill>
                  <a:prstClr val="black"/>
                </a:solidFill>
                <a:cs typeface="B Nazanin" pitchFamily="2" charset="-78"/>
              </a:rPr>
              <a:t>histograms</a:t>
            </a:r>
            <a:r>
              <a:rPr lang="fa-IR" sz="2800" dirty="0">
                <a:cs typeface="B Nazanin" pitchFamily="2" charset="-78"/>
              </a:rPr>
              <a:t> </a:t>
            </a:r>
            <a:r>
              <a:rPr lang="fa-IR" sz="2800" dirty="0" smtClean="0">
                <a:cs typeface="B Nazanin" pitchFamily="2" charset="-78"/>
              </a:rPr>
              <a:t>همانند شکل زیر به شما داده می شود.</a:t>
            </a:r>
          </a:p>
          <a:p>
            <a:pPr marL="0" indent="0" algn="just">
              <a:buNone/>
            </a:pPr>
            <a:endParaRPr lang="fa-IR" dirty="0"/>
          </a:p>
        </p:txBody>
      </p:sp>
      <p:pic>
        <p:nvPicPr>
          <p:cNvPr id="10242" name="Picture 2" descr="C:\Users\HASSAN\Desktop\1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5450" y="1162050"/>
            <a:ext cx="57531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68382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solidFill>
                  <a:schemeClr val="accent6">
                    <a:lumMod val="75000"/>
                  </a:schemeClr>
                </a:solidFill>
                <a:latin typeface="Book Antiqua"/>
                <a:cs typeface="B Titr" pitchFamily="2" charset="-78"/>
              </a:rPr>
              <a:t>فضای </a:t>
            </a:r>
            <a:r>
              <a:rPr lang="en-US" dirty="0">
                <a:solidFill>
                  <a:schemeClr val="accent6">
                    <a:lumMod val="75000"/>
                  </a:schemeClr>
                </a:solidFill>
                <a:latin typeface="Book Antiqua"/>
                <a:cs typeface="B Titr" pitchFamily="2" charset="-78"/>
              </a:rPr>
              <a:t> </a:t>
            </a:r>
            <a:r>
              <a:rPr lang="en-US" dirty="0" err="1">
                <a:solidFill>
                  <a:schemeClr val="accent6">
                    <a:lumMod val="75000"/>
                  </a:schemeClr>
                </a:solidFill>
                <a:latin typeface="Book Antiqua"/>
                <a:cs typeface="Angsana New" pitchFamily="18" charset="-34"/>
              </a:rPr>
              <a:t>spss</a:t>
            </a:r>
            <a:r>
              <a:rPr lang="fa-IR" dirty="0">
                <a:solidFill>
                  <a:schemeClr val="accent6">
                    <a:lumMod val="75000"/>
                  </a:schemeClr>
                </a:solidFill>
                <a:latin typeface="Book Antiqua"/>
                <a:cs typeface="B Titr" pitchFamily="2" charset="-78"/>
              </a:rPr>
              <a:t>شامل دو بخش است</a:t>
            </a:r>
            <a:r>
              <a:rPr lang="fa-IR" dirty="0" smtClean="0">
                <a:solidFill>
                  <a:schemeClr val="accent6">
                    <a:lumMod val="75000"/>
                  </a:schemeClr>
                </a:solidFill>
                <a:latin typeface="Book Antiqua"/>
                <a:cs typeface="B Titr" pitchFamily="2" charset="-78"/>
              </a:rPr>
              <a:t>:</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marL="0" indent="0">
              <a:lnSpc>
                <a:spcPct val="150000"/>
              </a:lnSpc>
              <a:buNone/>
            </a:pPr>
            <a:r>
              <a:rPr lang="fa-IR" dirty="0">
                <a:latin typeface="Book Antiqua"/>
                <a:cs typeface="B Nazanin" pitchFamily="2" charset="-78"/>
              </a:rPr>
              <a:t>1. (داده هایی که ما وارد می کنیم)             </a:t>
            </a:r>
            <a:r>
              <a:rPr lang="en-US" dirty="0">
                <a:latin typeface="Book Antiqua"/>
                <a:cs typeface="B Nazanin" pitchFamily="2" charset="-78"/>
              </a:rPr>
              <a:t>data view</a:t>
            </a:r>
          </a:p>
          <a:p>
            <a:pPr marL="0" indent="0">
              <a:lnSpc>
                <a:spcPct val="150000"/>
              </a:lnSpc>
              <a:buNone/>
            </a:pPr>
            <a:r>
              <a:rPr lang="fa-IR" dirty="0">
                <a:latin typeface="Book Antiqua"/>
                <a:cs typeface="B Nazanin" pitchFamily="2" charset="-78"/>
              </a:rPr>
              <a:t>2. (تعریف متغیرها)                         </a:t>
            </a:r>
            <a:r>
              <a:rPr lang="en-US" dirty="0">
                <a:latin typeface="Book Antiqua"/>
                <a:cs typeface="B Nazanin" pitchFamily="2" charset="-78"/>
              </a:rPr>
              <a:t>variable </a:t>
            </a:r>
            <a:r>
              <a:rPr lang="en-US" dirty="0" smtClean="0">
                <a:latin typeface="Book Antiqua"/>
                <a:cs typeface="B Nazanin" pitchFamily="2" charset="-78"/>
              </a:rPr>
              <a:t>view</a:t>
            </a:r>
            <a:endParaRPr lang="fa-IR" dirty="0">
              <a:cs typeface="B Nazanin" pitchFamily="2" charset="-78"/>
            </a:endParaRPr>
          </a:p>
        </p:txBody>
      </p:sp>
    </p:spTree>
    <p:extLst>
      <p:ext uri="{BB962C8B-B14F-4D97-AF65-F5344CB8AC3E}">
        <p14:creationId xmlns:p14="http://schemas.microsoft.com/office/powerpoint/2010/main" val="36873596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آمار استنباطی</a:t>
            </a:r>
            <a:endParaRPr lang="en-US" dirty="0"/>
          </a:p>
        </p:txBody>
      </p:sp>
      <p:sp>
        <p:nvSpPr>
          <p:cNvPr id="3" name="Content Placeholder 2"/>
          <p:cNvSpPr>
            <a:spLocks noGrp="1"/>
          </p:cNvSpPr>
          <p:nvPr>
            <p:ph idx="1"/>
          </p:nvPr>
        </p:nvSpPr>
        <p:spPr/>
        <p:txBody>
          <a:bodyPr>
            <a:normAutofit fontScale="92500" lnSpcReduction="20000"/>
          </a:bodyPr>
          <a:lstStyle/>
          <a:p>
            <a:r>
              <a:rPr lang="fa-IR" sz="2400" b="1" dirty="0" smtClean="0"/>
              <a:t>آزمون های پارامتریک</a:t>
            </a:r>
          </a:p>
          <a:p>
            <a:pPr lvl="1"/>
            <a:r>
              <a:rPr lang="en-US" sz="1400" b="1" dirty="0"/>
              <a:t>One- Sample T Test </a:t>
            </a:r>
            <a:r>
              <a:rPr lang="fa-IR" sz="1400" b="1" dirty="0"/>
              <a:t>تی تک نمونه اي</a:t>
            </a:r>
          </a:p>
          <a:p>
            <a:pPr lvl="1"/>
            <a:r>
              <a:rPr lang="en-US" sz="1400" b="1" dirty="0"/>
              <a:t>Independent Student T Test</a:t>
            </a:r>
            <a:r>
              <a:rPr lang="fa-IR" sz="1400" b="1" dirty="0"/>
              <a:t> آزمون تی مستقل </a:t>
            </a:r>
            <a:endParaRPr lang="en-US" sz="1400" b="1" dirty="0"/>
          </a:p>
          <a:p>
            <a:pPr lvl="1"/>
            <a:r>
              <a:rPr lang="en-US" sz="1400" b="1" dirty="0"/>
              <a:t>Paired Student T Test </a:t>
            </a:r>
            <a:r>
              <a:rPr lang="fa-IR" sz="1400" b="1" dirty="0"/>
              <a:t>آزمون تی زوج</a:t>
            </a:r>
          </a:p>
          <a:p>
            <a:endParaRPr lang="fa-IR" dirty="0" smtClean="0"/>
          </a:p>
          <a:p>
            <a:r>
              <a:rPr lang="fa-IR" sz="2400" b="1" dirty="0" smtClean="0"/>
              <a:t>آزمون </a:t>
            </a:r>
            <a:r>
              <a:rPr lang="fa-IR" sz="2400" b="1" dirty="0"/>
              <a:t>های </a:t>
            </a:r>
            <a:r>
              <a:rPr lang="fa-IR" sz="2400" b="1" dirty="0" smtClean="0"/>
              <a:t>ناپارامتریک</a:t>
            </a:r>
          </a:p>
          <a:p>
            <a:pPr lvl="1"/>
            <a:r>
              <a:rPr lang="en-US" sz="1400" b="1" dirty="0"/>
              <a:t>Mann- </a:t>
            </a:r>
            <a:r>
              <a:rPr lang="en-US" sz="1400" b="1" dirty="0" err="1"/>
              <a:t>Witney</a:t>
            </a:r>
            <a:r>
              <a:rPr lang="en-US" sz="1400" b="1" dirty="0"/>
              <a:t> U </a:t>
            </a:r>
            <a:r>
              <a:rPr lang="en-US" sz="1400" b="1" dirty="0" smtClean="0"/>
              <a:t>Test </a:t>
            </a:r>
            <a:r>
              <a:rPr lang="fa-IR" sz="1400" b="1" dirty="0"/>
              <a:t>آزمون ناپارامتري مان </a:t>
            </a:r>
            <a:r>
              <a:rPr lang="fa-IR" sz="1400" b="1" dirty="0" smtClean="0"/>
              <a:t>ویتنی</a:t>
            </a:r>
          </a:p>
          <a:p>
            <a:pPr lvl="1"/>
            <a:r>
              <a:rPr lang="en-US" sz="1400" b="1" dirty="0"/>
              <a:t>Sign </a:t>
            </a:r>
            <a:r>
              <a:rPr lang="en-US" sz="1400" b="1" dirty="0" smtClean="0"/>
              <a:t>Test </a:t>
            </a:r>
            <a:r>
              <a:rPr lang="fa-IR" sz="1400" b="1" dirty="0"/>
              <a:t>آزمون </a:t>
            </a:r>
            <a:r>
              <a:rPr lang="fa-IR" sz="1400" b="1" dirty="0" smtClean="0"/>
              <a:t>علامتی</a:t>
            </a:r>
          </a:p>
          <a:p>
            <a:pPr lvl="1"/>
            <a:r>
              <a:rPr lang="en-US" sz="1400" b="1" dirty="0"/>
              <a:t>(Wilcoxon Matched- Pairs Signed- Ranks Test) </a:t>
            </a:r>
            <a:r>
              <a:rPr lang="fa-IR" sz="1400" b="1" dirty="0"/>
              <a:t>آزمون ویلکوکسون جهت مشاهدات وابسته به </a:t>
            </a:r>
            <a:r>
              <a:rPr lang="fa-IR" sz="1400" b="1" dirty="0" smtClean="0"/>
              <a:t>یکدیگر</a:t>
            </a:r>
            <a:endParaRPr lang="en-US" sz="1400" b="1" dirty="0" smtClean="0"/>
          </a:p>
          <a:p>
            <a:pPr lvl="1"/>
            <a:endParaRPr lang="en-US" sz="1400" b="1" dirty="0"/>
          </a:p>
          <a:p>
            <a:pPr marL="457200" lvl="1" indent="0" algn="l">
              <a:buNone/>
            </a:pPr>
            <a:r>
              <a:rPr lang="fa-IR" sz="1400" b="1" dirty="0" smtClean="0">
                <a:solidFill>
                  <a:srgbClr val="FF0000"/>
                </a:solidFill>
              </a:rPr>
              <a:t>ادامه مطالب در کارگاه </a:t>
            </a:r>
            <a:r>
              <a:rPr lang="en-US" sz="1400" b="1" dirty="0" smtClean="0">
                <a:solidFill>
                  <a:srgbClr val="FF0000"/>
                </a:solidFill>
              </a:rPr>
              <a:t>SPSS</a:t>
            </a:r>
            <a:r>
              <a:rPr lang="fa-IR" sz="1400" b="1" dirty="0" smtClean="0">
                <a:solidFill>
                  <a:srgbClr val="FF0000"/>
                </a:solidFill>
              </a:rPr>
              <a:t> پیشرفته</a:t>
            </a:r>
            <a:endParaRPr lang="en-US" sz="1400" b="1" dirty="0">
              <a:solidFill>
                <a:srgbClr val="FF0000"/>
              </a:solidFill>
            </a:endParaRPr>
          </a:p>
        </p:txBody>
      </p:sp>
    </p:spTree>
    <p:extLst>
      <p:ext uri="{BB962C8B-B14F-4D97-AF65-F5344CB8AC3E}">
        <p14:creationId xmlns:p14="http://schemas.microsoft.com/office/powerpoint/2010/main" val="333798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Custom 2">
      <a:dk1>
        <a:srgbClr val="FFFFFF"/>
      </a:dk1>
      <a:lt1>
        <a:srgbClr val="FFFFFF"/>
      </a:lt1>
      <a:dk2>
        <a:srgbClr val="FFD965"/>
      </a:dk2>
      <a:lt2>
        <a:srgbClr val="FFC000"/>
      </a:lt2>
      <a:accent1>
        <a:srgbClr val="CC9900"/>
      </a:accent1>
      <a:accent2>
        <a:srgbClr val="85BA54"/>
      </a:accent2>
      <a:accent3>
        <a:srgbClr val="7F7F7F"/>
      </a:accent3>
      <a:accent4>
        <a:srgbClr val="FFFFFF"/>
      </a:accent4>
      <a:accent5>
        <a:srgbClr val="ECC3B1"/>
      </a:accent5>
      <a:accent6>
        <a:srgbClr val="78A84B"/>
      </a:accent6>
      <a:hlink>
        <a:srgbClr val="FFFFFF"/>
      </a:hlink>
      <a:folHlink>
        <a:srgbClr val="FFFFFF"/>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345</TotalTime>
  <Words>2778</Words>
  <Application>Microsoft Office PowerPoint</Application>
  <PresentationFormat>On-screen Show (4:3)</PresentationFormat>
  <Paragraphs>248</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Wisp</vt:lpstr>
      <vt:lpstr>آموزش SPSS</vt:lpstr>
      <vt:lpstr>فهرست مطالب</vt:lpstr>
      <vt:lpstr>PowerPoint Presentation</vt:lpstr>
      <vt:lpstr>انواع متغیر کیفی</vt:lpstr>
      <vt:lpstr>انواع متغیر کمی</vt:lpstr>
      <vt:lpstr>PowerPoint Presentation</vt:lpstr>
      <vt:lpstr>PowerPoint Presentation</vt:lpstr>
      <vt:lpstr>PowerPoint Presentation</vt:lpstr>
      <vt:lpstr>فضای  spssشامل دو بخش است:</vt:lpstr>
      <vt:lpstr>PowerPoint Presentation</vt:lpstr>
      <vt:lpstr>کدگذاری</vt:lpstr>
      <vt:lpstr>PowerPoint Presentation</vt:lpstr>
      <vt:lpstr>تعریف متغیرها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وارد کردن داده ها</vt:lpstr>
      <vt:lpstr>PowerPoint Presentation</vt:lpstr>
      <vt:lpstr>ریکود کردن داده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ساختن مفاهیم و ابعاد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روایی گرفتن از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آمار استنباطی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dta</cp:lastModifiedBy>
  <cp:revision>23</cp:revision>
  <dcterms:created xsi:type="dcterms:W3CDTF">2017-09-07T05:06:13Z</dcterms:created>
  <dcterms:modified xsi:type="dcterms:W3CDTF">2022-12-06T07:31:25Z</dcterms:modified>
</cp:coreProperties>
</file>