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2"/>
  </p:notesMasterIdLst>
  <p:sldIdLst>
    <p:sldId id="256" r:id="rId2"/>
    <p:sldId id="278" r:id="rId3"/>
    <p:sldId id="261" r:id="rId4"/>
    <p:sldId id="285" r:id="rId5"/>
    <p:sldId id="326" r:id="rId6"/>
    <p:sldId id="286" r:id="rId7"/>
    <p:sldId id="284" r:id="rId8"/>
    <p:sldId id="287" r:id="rId9"/>
    <p:sldId id="332" r:id="rId10"/>
    <p:sldId id="319" r:id="rId11"/>
    <p:sldId id="330" r:id="rId12"/>
    <p:sldId id="331" r:id="rId13"/>
    <p:sldId id="263" r:id="rId14"/>
    <p:sldId id="333" r:id="rId15"/>
    <p:sldId id="290" r:id="rId16"/>
    <p:sldId id="311" r:id="rId17"/>
    <p:sldId id="320" r:id="rId18"/>
    <p:sldId id="321" r:id="rId19"/>
    <p:sldId id="337" r:id="rId20"/>
    <p:sldId id="277" r:id="rId21"/>
    <p:sldId id="322" r:id="rId22"/>
    <p:sldId id="304" r:id="rId23"/>
    <p:sldId id="305" r:id="rId24"/>
    <p:sldId id="308" r:id="rId25"/>
    <p:sldId id="307" r:id="rId26"/>
    <p:sldId id="306" r:id="rId27"/>
    <p:sldId id="314" r:id="rId28"/>
    <p:sldId id="323" r:id="rId29"/>
    <p:sldId id="266" r:id="rId30"/>
    <p:sldId id="336" r:id="rId31"/>
    <p:sldId id="265" r:id="rId32"/>
    <p:sldId id="334" r:id="rId33"/>
    <p:sldId id="335" r:id="rId34"/>
    <p:sldId id="338" r:id="rId35"/>
    <p:sldId id="339" r:id="rId36"/>
    <p:sldId id="340" r:id="rId37"/>
    <p:sldId id="325" r:id="rId38"/>
    <p:sldId id="329" r:id="rId39"/>
    <p:sldId id="271" r:id="rId40"/>
    <p:sldId id="309" r:id="rId41"/>
    <p:sldId id="313" r:id="rId42"/>
    <p:sldId id="317" r:id="rId43"/>
    <p:sldId id="318" r:id="rId44"/>
    <p:sldId id="294" r:id="rId45"/>
    <p:sldId id="328" r:id="rId46"/>
    <p:sldId id="315" r:id="rId47"/>
    <p:sldId id="299" r:id="rId48"/>
    <p:sldId id="275" r:id="rId49"/>
    <p:sldId id="282" r:id="rId50"/>
    <p:sldId id="28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756" autoAdjust="0"/>
  </p:normalViewPr>
  <p:slideViewPr>
    <p:cSldViewPr>
      <p:cViewPr varScale="1">
        <p:scale>
          <a:sx n="84" d="100"/>
          <a:sy n="84" d="100"/>
        </p:scale>
        <p:origin x="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7FB6992-B0D4-4FC6-8498-793AEA18AD0D}" type="datetimeFigureOut">
              <a:rPr lang="fa-IR" smtClean="0"/>
              <a:pPr/>
              <a:t>1445/12/24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6C5237-F67B-4425-9E78-8B7877EAB41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482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C5237-F67B-4425-9E78-8B7877EAB41B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062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C5237-F67B-4425-9E78-8B7877EAB41B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278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ui.daneshlink.ir/Forms/Public/Request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rsf.research.ac.i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research.ac.ir/&#1587;&#1575;&#1605;&#1575;&#1606;&#1607;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hospital.omid@gmail.co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entlib.mui.ac.ir/ssh/new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153400" cy="3352800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chemeClr val="tx1"/>
                </a:solidFill>
                <a:cs typeface="B Titr" pitchFamily="2" charset="-78"/>
              </a:rPr>
              <a:t>فراگیران گرامی</a:t>
            </a:r>
            <a:br>
              <a:rPr lang="fa-IR" sz="66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660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66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6600" dirty="0" smtClean="0">
                <a:solidFill>
                  <a:schemeClr val="tx1"/>
                </a:solidFill>
                <a:cs typeface="B Titr" pitchFamily="2" charset="-78"/>
              </a:rPr>
              <a:t>خوش آمدید </a:t>
            </a:r>
            <a:endParaRPr lang="fa-IR" sz="66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itchFamily="2" charset="-78"/>
              </a:rPr>
            </a:b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کتابخانه دیجیتال(</a:t>
            </a:r>
            <a:r>
              <a:rPr lang="en-US" dirty="0">
                <a:solidFill>
                  <a:srgbClr val="FF0000"/>
                </a:solidFill>
                <a:cs typeface="B Titr" pitchFamily="2" charset="-78"/>
              </a:rPr>
              <a:t>(diglib.mui.ac.ir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 شامل:</a:t>
            </a:r>
            <a:r>
              <a:rPr lang="en-US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itchFamily="2" charset="-78"/>
              </a:rPr>
            </a:b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439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65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کتابخانه دیجیتال(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(diglib.mui.ac.ir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شامل: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itchFamily="2" charset="-78"/>
              </a:rPr>
            </a:br>
            <a:endParaRPr lang="fa-IR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047" y="1785926"/>
            <a:ext cx="816190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کتابخانه دیجیتال(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(diglib.mui.ac.ir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شامل: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itchFamily="2" charset="-78"/>
              </a:rPr>
            </a:br>
            <a:endParaRPr lang="fa-IR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8858280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کتابخانه دیجیتال(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(diglib.mui.ac.ir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شامل: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itchFamily="2" charset="-78"/>
              </a:rPr>
            </a:b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 lnSpcReduction="10000"/>
          </a:bodyPr>
          <a:lstStyle/>
          <a:p>
            <a:pPr lvl="0"/>
            <a:r>
              <a:rPr lang="fa-IR" dirty="0" smtClean="0">
                <a:cs typeface="B Nazanin" pitchFamily="2" charset="-78"/>
              </a:rPr>
              <a:t>پایگاههای اطلاعاتی مهم مانند </a:t>
            </a:r>
            <a:r>
              <a:rPr lang="en-US" dirty="0" smtClean="0">
                <a:cs typeface="B Nazanin" pitchFamily="2" charset="-78"/>
              </a:rPr>
              <a:t>clinical key </a:t>
            </a:r>
            <a:r>
              <a:rPr lang="fa-IR" dirty="0" smtClean="0">
                <a:cs typeface="B Nazanin" pitchFamily="2" charset="-78"/>
              </a:rPr>
              <a:t> ، </a:t>
            </a:r>
            <a:r>
              <a:rPr lang="en-US" dirty="0" smtClean="0">
                <a:cs typeface="B Nazanin" pitchFamily="2" charset="-78"/>
              </a:rPr>
              <a:t>up to date</a:t>
            </a:r>
            <a:r>
              <a:rPr lang="fa-IR" dirty="0" smtClean="0">
                <a:cs typeface="B Nazanin" pitchFamily="2" charset="-78"/>
              </a:rPr>
              <a:t>، </a:t>
            </a:r>
            <a:r>
              <a:rPr lang="en-US" dirty="0" err="1" smtClean="0">
                <a:cs typeface="B Nazanin" pitchFamily="2" charset="-78"/>
              </a:rPr>
              <a:t>scopus</a:t>
            </a:r>
            <a:r>
              <a:rPr lang="fa-IR" dirty="0" smtClean="0">
                <a:cs typeface="B Nazanin" pitchFamily="2" charset="-78"/>
              </a:rPr>
              <a:t>،</a:t>
            </a:r>
            <a:r>
              <a:rPr lang="en-US" dirty="0" smtClean="0">
                <a:cs typeface="B Nazanin" pitchFamily="2" charset="-78"/>
              </a:rPr>
              <a:t>ISI </a:t>
            </a:r>
            <a:r>
              <a:rPr lang="fa-IR" dirty="0" smtClean="0">
                <a:cs typeface="B Nazanin" pitchFamily="2" charset="-78"/>
              </a:rPr>
              <a:t>،</a:t>
            </a:r>
            <a:r>
              <a:rPr lang="en-US" dirty="0" smtClean="0">
                <a:cs typeface="B Nazanin" pitchFamily="2" charset="-78"/>
              </a:rPr>
              <a:t>… science direct</a:t>
            </a:r>
          </a:p>
          <a:p>
            <a:pPr lvl="0" algn="r" rtl="1"/>
            <a:r>
              <a:rPr lang="fa-IR" dirty="0" smtClean="0">
                <a:cs typeface="B Nazanin" pitchFamily="2" charset="-78"/>
              </a:rPr>
              <a:t>مجلات التکرونیک  (فارسی و لاتین)</a:t>
            </a:r>
            <a:endParaRPr lang="en-US" dirty="0" smtClean="0">
              <a:cs typeface="B Nazanin" pitchFamily="2" charset="-78"/>
            </a:endParaRPr>
          </a:p>
          <a:p>
            <a:pPr lvl="0" algn="r" rtl="1"/>
            <a:r>
              <a:rPr lang="fa-IR" dirty="0" smtClean="0">
                <a:cs typeface="B Nazanin" pitchFamily="2" charset="-78"/>
              </a:rPr>
              <a:t>کتابهای الکترونیکی( لاتین)</a:t>
            </a:r>
            <a:endParaRPr lang="en-US" dirty="0" smtClean="0">
              <a:cs typeface="B Nazanin" pitchFamily="2" charset="-78"/>
            </a:endParaRPr>
          </a:p>
          <a:p>
            <a:pPr lvl="0" algn="r" rtl="1"/>
            <a:r>
              <a:rPr lang="fa-IR" dirty="0" smtClean="0">
                <a:cs typeface="B Nazanin" pitchFamily="2" charset="-78"/>
              </a:rPr>
              <a:t>تصاویر پزشکی</a:t>
            </a:r>
            <a:endParaRPr lang="en-US" dirty="0" smtClean="0">
              <a:cs typeface="B Nazanin" pitchFamily="2" charset="-78"/>
            </a:endParaRPr>
          </a:p>
          <a:p>
            <a:pPr lvl="0" algn="r" rtl="1"/>
            <a:r>
              <a:rPr lang="fa-IR" dirty="0" smtClean="0">
                <a:cs typeface="B Nazanin" pitchFamily="2" charset="-78"/>
              </a:rPr>
              <a:t>اطلسها ( لاتین)</a:t>
            </a:r>
            <a:endParaRPr lang="en-US" dirty="0" smtClean="0">
              <a:cs typeface="B Nazanin" pitchFamily="2" charset="-78"/>
            </a:endParaRPr>
          </a:p>
          <a:p>
            <a:pPr lvl="0" algn="r" rtl="1"/>
            <a:r>
              <a:rPr lang="fa-IR" dirty="0" smtClean="0">
                <a:cs typeface="B Nazanin" pitchFamily="2" charset="-78"/>
              </a:rPr>
              <a:t>منابع پزشکی مبتنی برشواهد( لاتین)</a:t>
            </a:r>
            <a:endParaRPr lang="en-US" dirty="0" smtClean="0">
              <a:cs typeface="B Nazanin" pitchFamily="2" charset="-78"/>
            </a:endParaRPr>
          </a:p>
          <a:p>
            <a:pPr lvl="0" algn="r" rtl="1"/>
            <a:r>
              <a:rPr lang="fa-IR" dirty="0" smtClean="0">
                <a:cs typeface="B Nazanin" pitchFamily="2" charset="-78"/>
              </a:rPr>
              <a:t>فیلمها و منابع چندرسانه ای( لاتین)</a:t>
            </a:r>
            <a:endParaRPr lang="en-US" dirty="0" smtClean="0">
              <a:cs typeface="B Nazanin" pitchFamily="2" charset="-78"/>
            </a:endParaRPr>
          </a:p>
          <a:p>
            <a:pPr lvl="0" algn="r" rtl="1"/>
            <a:r>
              <a:rPr lang="fa-IR" dirty="0" smtClean="0">
                <a:cs typeface="B Nazanin" pitchFamily="2" charset="-78"/>
              </a:rPr>
              <a:t> منابع داخلی </a:t>
            </a:r>
            <a:endParaRPr lang="en-US" dirty="0" smtClean="0">
              <a:cs typeface="B Nazanin" pitchFamily="2" charset="-78"/>
            </a:endParaRPr>
          </a:p>
          <a:p>
            <a:pPr lvl="0" algn="r" rtl="1"/>
            <a:r>
              <a:rPr lang="fa-IR" dirty="0" smtClean="0">
                <a:cs typeface="B Nazanin" pitchFamily="2" charset="-78"/>
              </a:rPr>
              <a:t>منابع پزشکی رایگان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مانند( سامانه کتب الکترونیک)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سامانه کتب الکترونیک دانشگاه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00" t="12842" r="8900" b="12222"/>
          <a:stretch/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868144" y="5085184"/>
            <a:ext cx="1152128" cy="72008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192728"/>
          </a:xfrm>
        </p:spPr>
        <p:txBody>
          <a:bodyPr>
            <a:normAutofit/>
          </a:bodyPr>
          <a:lstStyle/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توجه توجه 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در حال حاضر دسترسی به مهمترین پایگاههای اطلاعاتی پزشکی درسایت کتابخانه دیجیتال از طریق مجموعه </a:t>
            </a:r>
            <a:r>
              <a:rPr lang="en-US" sz="2000" b="1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Daneshlink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 انجام میشود</a:t>
            </a:r>
            <a:endParaRPr lang="en-US" sz="2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51504" cy="177281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نمایی از مجموعه </a:t>
            </a:r>
            <a:r>
              <a:rPr lang="en-US" sz="3200" dirty="0" err="1" smtClean="0">
                <a:solidFill>
                  <a:srgbClr val="FF0000"/>
                </a:solidFill>
                <a:cs typeface="B Titr" pitchFamily="2" charset="-78"/>
              </a:rPr>
              <a:t>Daneshlink</a:t>
            </a: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 شامل</a:t>
            </a:r>
            <a:b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صفحه دانلود مقالات</a:t>
            </a:r>
            <a:r>
              <a:rPr lang="fa-IR" sz="1600" dirty="0" smtClean="0">
                <a:solidFill>
                  <a:schemeClr val="bg1"/>
                </a:solidFill>
                <a:cs typeface="B Titr" pitchFamily="2" charset="-78"/>
              </a:rPr>
              <a:t>*</a:t>
            </a:r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راهنمای موضوعی پایگاههای مهم اطلاعاتی</a:t>
            </a:r>
            <a:r>
              <a:rPr lang="fa-IR" sz="1600" dirty="0" smtClean="0">
                <a:solidFill>
                  <a:schemeClr val="bg1"/>
                </a:solidFill>
                <a:cs typeface="B Titr" pitchFamily="2" charset="-78"/>
              </a:rPr>
              <a:t>*</a:t>
            </a:r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ابزارهای کمک به پژوهشگر</a:t>
            </a:r>
            <a:r>
              <a:rPr lang="fa-IR" sz="1600" dirty="0" smtClean="0">
                <a:solidFill>
                  <a:schemeClr val="bg1"/>
                </a:solidFill>
                <a:cs typeface="B Titr" pitchFamily="2" charset="-78"/>
              </a:rPr>
              <a:t>*</a:t>
            </a:r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چک سرقت ادبی و گرامری</a:t>
            </a:r>
            <a:endParaRPr lang="fa-IR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420"/>
          <a:stretch/>
        </p:blipFill>
        <p:spPr>
          <a:xfrm>
            <a:off x="0" y="1772816"/>
            <a:ext cx="9144000" cy="50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نمایی از مجموعه </a:t>
            </a:r>
            <a:r>
              <a:rPr lang="en-US" sz="3600" dirty="0" err="1" smtClean="0">
                <a:solidFill>
                  <a:srgbClr val="FF0000"/>
                </a:solidFill>
                <a:cs typeface="B Titr" pitchFamily="2" charset="-78"/>
              </a:rPr>
              <a:t>Daneshlink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شامل </a:t>
            </a:r>
            <a:r>
              <a:rPr lang="fa-IR" sz="1800" dirty="0" smtClean="0">
                <a:solidFill>
                  <a:srgbClr val="FF0000"/>
                </a:solidFill>
                <a:cs typeface="B Titr" pitchFamily="2" charset="-78"/>
              </a:rPr>
              <a:t>پایگاهها عمومی</a:t>
            </a:r>
            <a:r>
              <a:rPr lang="fa-IR" sz="1800" dirty="0" smtClean="0">
                <a:solidFill>
                  <a:schemeClr val="bg1"/>
                </a:solidFill>
                <a:cs typeface="B Titr" pitchFamily="2" charset="-78"/>
              </a:rPr>
              <a:t>*</a:t>
            </a:r>
            <a:r>
              <a:rPr lang="fa-IR" sz="1800" dirty="0" smtClean="0">
                <a:solidFill>
                  <a:srgbClr val="FF0000"/>
                </a:solidFill>
                <a:cs typeface="B Titr" pitchFamily="2" charset="-78"/>
              </a:rPr>
              <a:t>پایگاههای استنادی</a:t>
            </a:r>
            <a:endParaRPr lang="fa-IR" sz="1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نمایی از مجموعه </a:t>
            </a:r>
            <a:r>
              <a:rPr lang="en-US" sz="3600" dirty="0" err="1" smtClean="0">
                <a:solidFill>
                  <a:srgbClr val="FF0000"/>
                </a:solidFill>
                <a:cs typeface="B Titr" pitchFamily="2" charset="-78"/>
              </a:rPr>
              <a:t>Daneshlink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شامل </a:t>
            </a:r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پایگاههای اختصاصی</a:t>
            </a:r>
            <a:r>
              <a:rPr lang="fa-IR" sz="1600" dirty="0" smtClean="0">
                <a:solidFill>
                  <a:schemeClr val="bg1"/>
                </a:solidFill>
                <a:cs typeface="B Titr" pitchFamily="2" charset="-78"/>
              </a:rPr>
              <a:t>*</a:t>
            </a:r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پایگاههای اصلی</a:t>
            </a:r>
            <a:r>
              <a:rPr lang="fa-IR" sz="1600" dirty="0" smtClean="0">
                <a:solidFill>
                  <a:schemeClr val="bg1"/>
                </a:solidFill>
                <a:cs typeface="B Titr" pitchFamily="2" charset="-78"/>
              </a:rPr>
              <a:t>*</a:t>
            </a:r>
            <a:r>
              <a:rPr lang="en-US" sz="16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فیلم آموزشی دانش لینک</a:t>
            </a:r>
            <a:endParaRPr lang="fa-IR" sz="1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15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>
                <a:solidFill>
                  <a:srgbClr val="FF0000"/>
                </a:solidFill>
                <a:effectLst/>
                <a:hlinkClick r:id="rId2"/>
              </a:rPr>
              <a:t>درخواست منابع علمی(در صورت عدم دسترسی آنلاین)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t="12842" r="1955" b="7634"/>
          <a:stretch/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331640" y="4869160"/>
            <a:ext cx="792088" cy="8640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67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fa-IR" sz="480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48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4800" dirty="0" smtClean="0">
                <a:solidFill>
                  <a:schemeClr val="tx1"/>
                </a:solidFill>
                <a:cs typeface="B Titr" pitchFamily="2" charset="-78"/>
              </a:rPr>
              <a:t>کتابخانه و مرکز اطلاع رسانی پزشکی</a:t>
            </a:r>
            <a:endParaRPr lang="fa-IR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66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a-IR" sz="4400" dirty="0" smtClean="0">
                <a:cs typeface="B Titr" pitchFamily="2" charset="-78"/>
              </a:rPr>
              <a:t/>
            </a:r>
            <a:br>
              <a:rPr lang="fa-IR" sz="4400" dirty="0" smtClean="0">
                <a:cs typeface="B Titr" pitchFamily="2" charset="-78"/>
              </a:rPr>
            </a:br>
            <a:r>
              <a:rPr lang="fa-IR" sz="3600" dirty="0" smtClean="0">
                <a:cs typeface="B Titr" pitchFamily="2" charset="-78"/>
              </a:rPr>
              <a:t> بیمارستان سیدالشهداء(ع)</a:t>
            </a:r>
          </a:p>
          <a:p>
            <a:pPr algn="ctr">
              <a:buNone/>
            </a:pPr>
            <a:r>
              <a:rPr lang="fa-IR" sz="1600" dirty="0" smtClean="0">
                <a:cs typeface="B Titr" pitchFamily="2" charset="-78"/>
              </a:rPr>
              <a:t>(مجتمع آموزشی درمانی پژوهشی امید)</a:t>
            </a:r>
            <a:r>
              <a:rPr lang="fa-IR" sz="4400" dirty="0" smtClean="0">
                <a:cs typeface="B Titr" pitchFamily="2" charset="-78"/>
              </a:rPr>
              <a:t/>
            </a:r>
            <a:br>
              <a:rPr lang="fa-IR" sz="4400" dirty="0" smtClean="0">
                <a:cs typeface="B Titr" pitchFamily="2" charset="-78"/>
              </a:rPr>
            </a:br>
            <a:r>
              <a:rPr lang="fa-IR" sz="4400" dirty="0" smtClean="0">
                <a:cs typeface="B Titr" pitchFamily="2" charset="-78"/>
              </a:rPr>
              <a:t/>
            </a:r>
            <a:br>
              <a:rPr lang="fa-IR" sz="4400" dirty="0" smtClean="0">
                <a:cs typeface="B Titr" pitchFamily="2" charset="-78"/>
              </a:rPr>
            </a:br>
            <a:r>
              <a:rPr lang="fa-IR" sz="4400" dirty="0" smtClean="0">
                <a:cs typeface="B Titr" pitchFamily="2" charset="-78"/>
              </a:rPr>
              <a:t>(معرفی و دسترسی به منابع علمی)</a:t>
            </a:r>
            <a:br>
              <a:rPr lang="fa-IR" sz="4400" dirty="0" smtClean="0">
                <a:cs typeface="B Titr" pitchFamily="2" charset="-78"/>
              </a:rPr>
            </a:br>
            <a:endParaRPr lang="fa-IR" sz="3600" dirty="0"/>
          </a:p>
        </p:txBody>
      </p:sp>
      <p:pic>
        <p:nvPicPr>
          <p:cNvPr id="4" name="Picture 3" descr="C:\Users\228\Downloads\آرم بیمارستان سیدالشهداء (1)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26800" r="36429"/>
          <a:stretch>
            <a:fillRect/>
          </a:stretch>
        </p:blipFill>
        <p:spPr bwMode="auto">
          <a:xfrm>
            <a:off x="3352800" y="0"/>
            <a:ext cx="16002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توجه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cs typeface="B Titr" pitchFamily="2" charset="-78"/>
              </a:rPr>
              <a:t>چنانچه نیاز به استفاده از این منابع در خارج از پردیس دانشگاه دارید، می بایست در لپ تاپ، تب لت، گوشی همراه و یا کامپیوتر شخصی خود </a:t>
            </a:r>
            <a:r>
              <a:rPr lang="en-US" sz="2400" dirty="0" smtClean="0">
                <a:solidFill>
                  <a:srgbClr val="FF0000"/>
                </a:solidFill>
                <a:cs typeface="B Titr" pitchFamily="2" charset="-78"/>
              </a:rPr>
              <a:t>VPN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دانشگاه را فعال نمایید</a:t>
            </a:r>
            <a:r>
              <a:rPr lang="fa-IR" sz="2400" dirty="0" smtClean="0">
                <a:cs typeface="B Titr" pitchFamily="2" charset="-78"/>
              </a:rPr>
              <a:t>. </a:t>
            </a:r>
          </a:p>
          <a:p>
            <a:endParaRPr lang="fa-IR" sz="24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شما قادر خواهید بود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 تنها به متن کامل منابعی دسترسی داشته باشید که مورد اشتراک دانشگاه می باشد </a:t>
            </a:r>
            <a:r>
              <a:rPr lang="fa-IR" sz="2400" dirty="0" smtClean="0">
                <a:cs typeface="B Titr" pitchFamily="2" charset="-78"/>
              </a:rPr>
              <a:t>لذا دسترسی به متن کامل تمامی مقالات موجود در یک پایگاه اطلاعاتی امکان پذیر نمی باشد.</a:t>
            </a:r>
          </a:p>
          <a:p>
            <a:endParaRPr lang="fa-IR" sz="24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برای استفاده بهتر از امکانات پایگاه های اطلاعاتی الزام است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در هر پایگاه </a:t>
            </a:r>
            <a:r>
              <a:rPr lang="en-US" sz="2400" dirty="0" smtClean="0">
                <a:solidFill>
                  <a:srgbClr val="FF0000"/>
                </a:solidFill>
                <a:cs typeface="B Titr" pitchFamily="2" charset="-78"/>
              </a:rPr>
              <a:t>Register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شوید.</a:t>
            </a:r>
            <a:endParaRPr lang="fa-IR" sz="24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sz="4400" dirty="0">
                <a:solidFill>
                  <a:schemeClr val="tx1"/>
                </a:solidFill>
                <a:cs typeface="B Titr" pitchFamily="2" charset="-78"/>
              </a:rPr>
            </a:br>
            <a:r>
              <a:rPr lang="en-US" sz="4400" dirty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400" dirty="0">
                <a:solidFill>
                  <a:schemeClr val="tx1"/>
                </a:solidFill>
                <a:cs typeface="B Titr" pitchFamily="2" charset="-78"/>
              </a:rPr>
              <a:t> معرفی مجموعه </a:t>
            </a:r>
            <a:r>
              <a:rPr lang="en-US" sz="4400" dirty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sz="4400" dirty="0">
                <a:solidFill>
                  <a:schemeClr val="tx1"/>
                </a:solidFill>
                <a:cs typeface="B Titr" pitchFamily="2" charset="-78"/>
              </a:rPr>
            </a:br>
            <a:r>
              <a:rPr lang="en-US" sz="4400" dirty="0">
                <a:solidFill>
                  <a:schemeClr val="tx1"/>
                </a:solidFill>
                <a:cs typeface="B Titr" pitchFamily="2" charset="-78"/>
              </a:rPr>
              <a:t>Clinical key</a:t>
            </a:r>
            <a:r>
              <a:rPr lang="fa-IR" sz="4400" dirty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4400" dirty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4400" dirty="0">
                <a:solidFill>
                  <a:schemeClr val="tx1"/>
                </a:solidFill>
                <a:cs typeface="B Titr" pitchFamily="2" charset="-78"/>
              </a:rPr>
              <a:t>پایگاه اطلاعاتی پزشکی بالینی </a:t>
            </a:r>
            <a:r>
              <a:rPr lang="en-US" sz="4400" dirty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sz="4400" dirty="0">
                <a:solidFill>
                  <a:schemeClr val="tx1"/>
                </a:solidFill>
                <a:cs typeface="B Titr" pitchFamily="2" charset="-78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367240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en-US" sz="32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معرفی مجموعه </a:t>
            </a:r>
            <a:r>
              <a:rPr lang="en-US" sz="320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sz="32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en-US" sz="3200" b="1" dirty="0" smtClean="0">
                <a:solidFill>
                  <a:schemeClr val="tx1"/>
                </a:solidFill>
                <a:cs typeface="B Titr" pitchFamily="2" charset="-78"/>
              </a:rPr>
              <a:t>Clinical key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پایگاه اطلاعاتی پزشکی بالینی </a:t>
            </a:r>
            <a:r>
              <a:rPr lang="en-US" sz="320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sz="3200" dirty="0" smtClean="0">
                <a:solidFill>
                  <a:schemeClr val="tx1"/>
                </a:solidFill>
                <a:cs typeface="B Titr" pitchFamily="2" charset="-78"/>
              </a:rPr>
            </a:br>
            <a:endParaRPr lang="fa-IR" sz="3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dirty="0" smtClean="0">
                <a:cs typeface="B Zar" pitchFamily="2" charset="-78"/>
              </a:rPr>
              <a:t>مجموعه ای از منابع، مقالات و </a:t>
            </a:r>
            <a:r>
              <a:rPr lang="fa-IR" sz="2800" u="sng" dirty="0" smtClean="0">
                <a:cs typeface="B Zar" pitchFamily="2" charset="-78"/>
              </a:rPr>
              <a:t>اطلاعات دارویی در تصمیم گیری بالینی </a:t>
            </a:r>
          </a:p>
          <a:p>
            <a:pPr algn="just" rtl="1"/>
            <a:endParaRPr lang="fa-IR" sz="2800" dirty="0" smtClean="0">
              <a:cs typeface="B Zar" pitchFamily="2" charset="-78"/>
            </a:endParaRPr>
          </a:p>
          <a:p>
            <a:pPr algn="just" rtl="1"/>
            <a:r>
              <a:rPr lang="fa-IR" sz="2800" dirty="0" smtClean="0">
                <a:cs typeface="B Zar" pitchFamily="2" charset="-78"/>
              </a:rPr>
              <a:t>برترین منابع پزشکی را از ناشر</a:t>
            </a:r>
            <a:r>
              <a:rPr lang="en-US" sz="2800" dirty="0" smtClean="0">
                <a:cs typeface="B Zar" pitchFamily="2" charset="-78"/>
              </a:rPr>
              <a:t>Elsevier health </a:t>
            </a:r>
            <a:r>
              <a:rPr lang="fa-IR" sz="2800" dirty="0" smtClean="0">
                <a:cs typeface="B Zar" pitchFamily="2" charset="-78"/>
              </a:rPr>
              <a:t>در یک مجموعه گردآوری نموده تا </a:t>
            </a:r>
            <a:r>
              <a:rPr lang="fa-IR" sz="2800" u="sng" dirty="0" smtClean="0">
                <a:cs typeface="B Zar" pitchFamily="2" charset="-78"/>
              </a:rPr>
              <a:t>پاسخ سؤالات بالینی پزشکان </a:t>
            </a:r>
            <a:r>
              <a:rPr lang="fa-IR" sz="2800" dirty="0" smtClean="0">
                <a:cs typeface="B Zar" pitchFamily="2" charset="-78"/>
              </a:rPr>
              <a:t>را به گونه ای کارآمد ارائه کند. </a:t>
            </a:r>
          </a:p>
          <a:p>
            <a:pPr algn="just" rtl="1"/>
            <a:endParaRPr lang="fa-IR" sz="2800" dirty="0" smtClean="0">
              <a:cs typeface="B Zar" pitchFamily="2" charset="-78"/>
            </a:endParaRPr>
          </a:p>
          <a:p>
            <a:pPr algn="just" rtl="1"/>
            <a:r>
              <a:rPr lang="fa-IR" sz="2800" dirty="0" smtClean="0">
                <a:cs typeface="B Zar" pitchFamily="2" charset="-78"/>
              </a:rPr>
              <a:t>مجموعه مذکور با هدف </a:t>
            </a:r>
            <a:r>
              <a:rPr lang="fa-IR" sz="2800" u="sng" dirty="0" smtClean="0">
                <a:cs typeface="B Zar" pitchFamily="2" charset="-78"/>
              </a:rPr>
              <a:t>پاسخگویی به نیازهای پایه و اصلی متخصصان </a:t>
            </a:r>
            <a:r>
              <a:rPr lang="fa-IR" sz="2800" dirty="0" smtClean="0">
                <a:cs typeface="B Zar" pitchFamily="2" charset="-78"/>
              </a:rPr>
              <a:t>حوزه سلامت طراحی و عرضه شده است. </a:t>
            </a:r>
            <a:endParaRPr lang="en-US" sz="2800" dirty="0" smtClean="0">
              <a:cs typeface="B Zar" pitchFamily="2" charset="-78"/>
            </a:endParaRPr>
          </a:p>
          <a:p>
            <a:pPr algn="just" rtl="1"/>
            <a:endParaRPr lang="fa-IR" sz="28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9" y="515256"/>
            <a:ext cx="8686800" cy="116114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en-US" sz="28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 معرفی مجموعه </a:t>
            </a:r>
            <a:r>
              <a:rPr lang="en-US" sz="280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sz="28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en-US" sz="280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cs typeface="B Titr" pitchFamily="2" charset="-78"/>
              </a:rPr>
              <a:t>Clinical key</a:t>
            </a: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پایگاه اطلاعاتی پزشکی بالینی </a:t>
            </a:r>
            <a:r>
              <a:rPr lang="en-US" sz="280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en-US" sz="2800" dirty="0" smtClean="0">
                <a:solidFill>
                  <a:schemeClr val="tx1"/>
                </a:solidFill>
                <a:cs typeface="B Titr" pitchFamily="2" charset="-78"/>
              </a:rPr>
            </a:b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Zar" pitchFamily="2" charset="-78"/>
              </a:rPr>
              <a:t>منبعی جامع و قابل اعتماد </a:t>
            </a:r>
          </a:p>
          <a:p>
            <a:pPr algn="r" rtl="1"/>
            <a:endParaRPr lang="fa-IR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cs typeface="B Zar" pitchFamily="2" charset="-78"/>
              </a:rPr>
              <a:t>به سرعت و در مدت زمان کم جوابگوی نیازهای اطلاعاتی بالینی همکاران </a:t>
            </a:r>
            <a:r>
              <a:rPr lang="fa-IR" u="sng" dirty="0" smtClean="0">
                <a:cs typeface="B Zar" pitchFamily="2" charset="-78"/>
              </a:rPr>
              <a:t>پزشک و پیراپزشک </a:t>
            </a:r>
            <a:r>
              <a:rPr lang="fa-IR" dirty="0" smtClean="0">
                <a:cs typeface="B Zar" pitchFamily="2" charset="-78"/>
              </a:rPr>
              <a:t>می باشد </a:t>
            </a:r>
          </a:p>
          <a:p>
            <a:pPr algn="r" rtl="1"/>
            <a:endParaRPr lang="fa-IR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cs typeface="B Zar" pitchFamily="2" charset="-78"/>
              </a:rPr>
              <a:t>تهیه پاورپونت به صورت مستقیم از این پایگاه وجود دارد. </a:t>
            </a:r>
          </a:p>
          <a:p>
            <a:pPr algn="r" rtl="1"/>
            <a:endParaRPr lang="fa-IR" dirty="0" smtClean="0">
              <a:cs typeface="B Zar" pitchFamily="2" charset="-78"/>
            </a:endParaRPr>
          </a:p>
          <a:p>
            <a:r>
              <a:rPr lang="fa-IR" dirty="0" smtClean="0">
                <a:cs typeface="B Zar" pitchFamily="2" charset="-78"/>
              </a:rPr>
              <a:t>دسترسی از طریق آدرس </a:t>
            </a:r>
            <a:r>
              <a:rPr lang="en-US" u="sng" dirty="0" smtClean="0">
                <a:solidFill>
                  <a:srgbClr val="FF0000"/>
                </a:solidFill>
                <a:cs typeface="B Zar" pitchFamily="2" charset="-78"/>
              </a:rPr>
              <a:t>diglib.mui.ac.ir</a:t>
            </a:r>
            <a:r>
              <a:rPr lang="fa-IR" dirty="0" smtClean="0">
                <a:cs typeface="B Zar" pitchFamily="2" charset="-78"/>
              </a:rPr>
              <a:t> سایت کتابخانه دیجیتال و ورود به مجموعه </a:t>
            </a:r>
            <a:r>
              <a:rPr lang="en-US" dirty="0" err="1" smtClean="0">
                <a:solidFill>
                  <a:srgbClr val="FF0000"/>
                </a:solidFill>
                <a:cs typeface="B Zar" pitchFamily="2" charset="-78"/>
              </a:rPr>
              <a:t>Daneshlink</a:t>
            </a:r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  </a:t>
            </a:r>
            <a:r>
              <a:rPr lang="fa-IR" dirty="0">
                <a:cs typeface="B Zar" pitchFamily="2" charset="-78"/>
              </a:rPr>
              <a:t>امکان پذیر می باشد 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ﺁدرس پایگاه پزشکی بالینی </a:t>
            </a:r>
            <a:r>
              <a:rPr lang="en-US" sz="3600" dirty="0" smtClean="0">
                <a:solidFill>
                  <a:srgbClr val="FF0000"/>
                </a:solidFill>
                <a:cs typeface="B Titr" pitchFamily="2" charset="-78"/>
              </a:rPr>
              <a:t>clinical key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en-US" sz="5400" dirty="0" smtClean="0"/>
          </a:p>
          <a:p>
            <a:pPr marL="137160" indent="0" algn="ctr">
              <a:buNone/>
            </a:pPr>
            <a:endParaRPr lang="fa-IR" sz="5400" dirty="0" smtClean="0"/>
          </a:p>
          <a:p>
            <a:pPr marL="137160" indent="0" algn="ctr">
              <a:buNone/>
            </a:pPr>
            <a:endParaRPr lang="en-US" sz="6000" dirty="0">
              <a:cs typeface="B Titr" panose="00000700000000000000" pitchFamily="2" charset="-78"/>
            </a:endParaRPr>
          </a:p>
          <a:p>
            <a:pPr marL="137160" indent="0" algn="ctr">
              <a:buNone/>
            </a:pPr>
            <a:endParaRPr lang="fa-IR" sz="5400" dirty="0"/>
          </a:p>
          <a:p>
            <a:pPr marL="137160" indent="0" algn="ctr">
              <a:buNone/>
            </a:pPr>
            <a:endParaRPr lang="en-US" sz="5400" dirty="0" smtClean="0"/>
          </a:p>
          <a:p>
            <a:pPr marL="137160" indent="0" algn="ctr">
              <a:buNone/>
            </a:pPr>
            <a:endParaRPr lang="fa-IR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235" r="16667"/>
          <a:stretch/>
        </p:blipFill>
        <p:spPr>
          <a:xfrm>
            <a:off x="914400" y="3009952"/>
            <a:ext cx="7238999" cy="2095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نمایی از پایگاه پزشکی   بالینی </a:t>
            </a:r>
            <a:r>
              <a:rPr lang="en-US" sz="3600" dirty="0" smtClean="0">
                <a:solidFill>
                  <a:srgbClr val="FF0000"/>
                </a:solidFill>
                <a:cs typeface="B Titr" pitchFamily="2" charset="-78"/>
              </a:rPr>
              <a:t>clinical key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636" b="3833"/>
          <a:stretch/>
        </p:blipFill>
        <p:spPr>
          <a:xfrm>
            <a:off x="0" y="1600201"/>
            <a:ext cx="914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امکانات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9656" t="22657" r="19656" b="10991"/>
          <a:stretch>
            <a:fillRect/>
          </a:stretch>
        </p:blipFill>
        <p:spPr bwMode="auto">
          <a:xfrm>
            <a:off x="0" y="1066800"/>
            <a:ext cx="906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accent6"/>
                </a:solidFill>
                <a:cs typeface="+mn-cs"/>
              </a:rPr>
              <a:t>مجموعه های موضوعی تخصصی کلینیکال کی</a:t>
            </a:r>
            <a:endParaRPr lang="fa-IR" sz="4000" dirty="0">
              <a:solidFill>
                <a:schemeClr val="accent6"/>
              </a:solidFill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itchFamily="2" charset="-78"/>
              </a:rPr>
            </a:b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نرم افزار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کتابخانه</a:t>
            </a:r>
            <a:r>
              <a:rPr lang="en-US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itchFamily="2" charset="-78"/>
              </a:rPr>
            </a:br>
            <a:endParaRPr lang="en-US" dirty="0"/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1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9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نرم افزار کتابخانه شامل: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itchFamily="2" charset="-78"/>
              </a:rPr>
            </a:b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Zar" pitchFamily="2" charset="-78"/>
              </a:rPr>
              <a:t>فهرستی از منابع چاپی والکترونیکی ( کتاب ، سی دی و پایان نامه )تمام کتابخانه های دانشکده ای و بیمارستانی میباشد</a:t>
            </a:r>
          </a:p>
          <a:p>
            <a:pPr algn="r" rtl="1"/>
            <a:endParaRPr lang="en-US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cs typeface="B Zar" pitchFamily="2" charset="-78"/>
              </a:rPr>
              <a:t>فایل دیجیتال پایان نامه های فارغ التحصیلان </a:t>
            </a:r>
          </a:p>
          <a:p>
            <a:pPr algn="r" rtl="1"/>
            <a:endParaRPr lang="fa-IR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cs typeface="B Zar" pitchFamily="2" charset="-78"/>
              </a:rPr>
              <a:t>نشان دادن موجود بودن ویا امانت منابع</a:t>
            </a:r>
          </a:p>
          <a:p>
            <a:pPr algn="r" rtl="1"/>
            <a:endParaRPr lang="fa-IR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cs typeface="B Zar" pitchFamily="2" charset="-78"/>
              </a:rPr>
              <a:t>محل نگهداری منابع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centlib.mui.ac.ir</a:t>
            </a:r>
            <a:endParaRPr lang="fa-I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8" name="AutoShape 4" descr="https://centlib.mui.ac.ir/sites/centlib/files/new-cent/software2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030" name="AutoShape 6" descr="https://centlib.mui.ac.ir/sites/centlib/files/new-cent/software2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9819"/>
            <a:ext cx="9144000" cy="579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نمایی ازنرم افزار کتابخانه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8" t="12235" r="-658" b="9770"/>
          <a:stretch/>
        </p:blipFill>
        <p:spPr>
          <a:xfrm>
            <a:off x="0" y="1700809"/>
            <a:ext cx="9144000" cy="51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درخواست مقاله یا خدمات تحویل مدرک شامل: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ارسال و درخواست مشخصات مقاله ای است که در هیچ یک از پایگاههای اطلاعاتی کتابخانه دیجیتال و </a:t>
            </a:r>
            <a:r>
              <a:rPr lang="en-US" dirty="0" smtClean="0">
                <a:cs typeface="B Nazanin" pitchFamily="2" charset="-78"/>
              </a:rPr>
              <a:t>scholar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en-US" dirty="0" err="1" smtClean="0">
                <a:cs typeface="B Nazanin" pitchFamily="2" charset="-78"/>
              </a:rPr>
              <a:t>google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موجود نیست و مورد نیاز شما   می باشد.(تکمیل فرم الکترونیکی)</a:t>
            </a:r>
          </a:p>
          <a:p>
            <a:pPr algn="r" rtl="1"/>
            <a:endParaRPr lang="en-US" dirty="0" smtClean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354162"/>
          </a:xfrm>
        </p:spPr>
        <p:txBody>
          <a:bodyPr>
            <a:no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نمایی از درخواست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مقاله یا خدمات تحویل مدرک شامل</a:t>
            </a: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sz="28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ارسال و درخواست مشخصات مقاله ای است که در هیچ یک از پایگاههای اطلاعاتی کتابخانه دیجیتال و </a:t>
            </a:r>
            <a:r>
              <a:rPr lang="en-US" sz="2800" dirty="0">
                <a:solidFill>
                  <a:schemeClr val="tx1"/>
                </a:solidFill>
                <a:cs typeface="B Nazanin" pitchFamily="2" charset="-78"/>
              </a:rPr>
              <a:t>scholar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B Nazanin" pitchFamily="2" charset="-78"/>
              </a:rPr>
              <a:t>google</a:t>
            </a:r>
            <a:r>
              <a:rPr lang="en-US" sz="2800" dirty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موجود نیست و مورد نیاز شما   می </a:t>
            </a: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باشد 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sz="2800" dirty="0">
                <a:solidFill>
                  <a:schemeClr val="tx1"/>
                </a:solidFill>
                <a:cs typeface="B Nazanin" pitchFamily="2" charset="-78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88" t="12842" r="5077" b="18339"/>
          <a:stretch/>
        </p:blipFill>
        <p:spPr>
          <a:xfrm>
            <a:off x="0" y="2852936"/>
            <a:ext cx="9144000" cy="39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درخواست مقاله یا خدمات تحویل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مدرک</a:t>
            </a:r>
            <a:r>
              <a:rPr lang="en-US" sz="36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itchFamily="2" charset="-78"/>
              </a:rPr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42" b="10693"/>
          <a:stretch/>
        </p:blipFill>
        <p:spPr>
          <a:xfrm>
            <a:off x="0" y="1988840"/>
            <a:ext cx="9144000" cy="48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7874"/>
          </a:xfrm>
        </p:spPr>
        <p:txBody>
          <a:bodyPr>
            <a:noAutofit/>
          </a:bodyPr>
          <a:lstStyle/>
          <a:p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از کتابداربپرس</a:t>
            </a:r>
            <a:r>
              <a:rPr lang="en-US" sz="24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24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2400" dirty="0">
                <a:solidFill>
                  <a:srgbClr val="FF0000"/>
                </a:solidFill>
                <a:cs typeface="B Titr" panose="00000700000000000000" pitchFamily="2" charset="-78"/>
              </a:rPr>
              <a:t>https://centlib.mui.ac.ir/ask-librarian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6843" y="1196752"/>
            <a:ext cx="6730314" cy="13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304" t="19565" r="14402" b="6522"/>
          <a:stretch/>
        </p:blipFill>
        <p:spPr>
          <a:xfrm>
            <a:off x="611560" y="2708920"/>
            <a:ext cx="770485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chemeClr val="tx1"/>
                </a:solidFill>
              </a:rPr>
              <a:t>ورود به سایت پرسش ازکتابدار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42" b="10693"/>
          <a:stretch/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نمونه فرم پرسش از کتابدار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11" t="12842" r="12723" b="4575"/>
          <a:stretch/>
        </p:blipFill>
        <p:spPr>
          <a:xfrm>
            <a:off x="0" y="1772816"/>
            <a:ext cx="9144000" cy="50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راهنماهای آموزشی</a:t>
            </a:r>
            <a:r>
              <a:rPr lang="fa-IR" sz="2000" b="0" dirty="0">
                <a:solidFill>
                  <a:srgbClr val="FFFF00"/>
                </a:solidFill>
                <a:effectLst/>
                <a:cs typeface="B Titr" panose="00000700000000000000" pitchFamily="2" charset="-78"/>
              </a:rPr>
              <a:t>به صورت </a:t>
            </a:r>
            <a:r>
              <a:rPr lang="fa-IR" sz="2000" b="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فیلمهای آموزشی</a:t>
            </a:r>
            <a:r>
              <a:rPr lang="fa-IR" sz="2000" b="0" dirty="0">
                <a:solidFill>
                  <a:srgbClr val="FFFF00"/>
                </a:solidFill>
                <a:effectLst/>
                <a:cs typeface="B Titr" panose="00000700000000000000" pitchFamily="2" charset="-78"/>
              </a:rPr>
              <a:t>، </a:t>
            </a:r>
            <a:r>
              <a:rPr lang="fa-IR" sz="2000" b="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پوستر</a:t>
            </a:r>
            <a:r>
              <a:rPr lang="fa-IR" sz="2000" b="0" dirty="0">
                <a:solidFill>
                  <a:srgbClr val="FFFF00"/>
                </a:solidFill>
                <a:effectLst/>
                <a:cs typeface="B Titr" panose="00000700000000000000" pitchFamily="2" charset="-78"/>
              </a:rPr>
              <a:t> و </a:t>
            </a:r>
            <a:r>
              <a:rPr lang="fa-IR" sz="2000" b="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فایل</a:t>
            </a:r>
            <a:r>
              <a:rPr lang="en-US" sz="20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pdf</a:t>
            </a:r>
            <a:r>
              <a:rPr lang="fa-IR" sz="2000" b="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fa-IR" sz="2000" b="0" dirty="0" smtClean="0">
                <a:solidFill>
                  <a:srgbClr val="FFFF00"/>
                </a:solidFill>
                <a:effectLst/>
                <a:cs typeface="B Titr" panose="00000700000000000000" pitchFamily="2" charset="-78"/>
              </a:rPr>
              <a:t>جهت دسترسی آسان به امکانات کتابخانه های دانشگاه  تهیه شده است</a:t>
            </a:r>
            <a:endParaRPr lang="en-US" sz="2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500306"/>
            <a:ext cx="9144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86439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08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itchFamily="2" charset="-78"/>
              </a:rPr>
              <a:t>سامانه منبع یاب</a:t>
            </a:r>
            <a:endParaRPr lang="fa-IR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011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  <a:t>دسترسی به سامانه منبع یاب</a:t>
            </a:r>
            <a:r>
              <a:rPr lang="en-US" sz="3200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fa-IR" sz="4800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sz="48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en-US" sz="2800" dirty="0" smtClean="0">
                <a:solidFill>
                  <a:srgbClr val="C00000"/>
                </a:solidFill>
                <a:cs typeface="B Titr" pitchFamily="2" charset="-78"/>
              </a:rPr>
              <a:t>centlib.mui.ac.ir</a:t>
            </a:r>
            <a:br>
              <a:rPr lang="en-US" sz="28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en-US" sz="2800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sz="28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en-US" sz="280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br>
              <a:rPr lang="en-US" sz="28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en-US" sz="2400" dirty="0" smtClean="0">
                <a:solidFill>
                  <a:schemeClr val="bg1"/>
                </a:solidFill>
                <a:cs typeface="B Titr" pitchFamily="2" charset="-78"/>
              </a:rPr>
              <a:t>centlib.mui.ac.ir/</a:t>
            </a:r>
            <a:r>
              <a:rPr lang="en-US" sz="2400" dirty="0" err="1" smtClean="0">
                <a:solidFill>
                  <a:schemeClr val="bg1"/>
                </a:solidFill>
                <a:cs typeface="B Titr" pitchFamily="2" charset="-78"/>
              </a:rPr>
              <a:t>ssh</a:t>
            </a:r>
            <a:r>
              <a:rPr lang="en-US" sz="2400" dirty="0" smtClean="0">
                <a:solidFill>
                  <a:schemeClr val="bg1"/>
                </a:solidFill>
                <a:cs typeface="B Titr" pitchFamily="2" charset="-78"/>
              </a:rPr>
              <a:t>/news</a:t>
            </a:r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en-US" sz="2800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sz="28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en-US" sz="2800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hlinkClick r:id="rId2"/>
              </a:rPr>
              <a:t>rsf.research.ac.ir/</a:t>
            </a:r>
            <a:r>
              <a:rPr lang="fa-IR" sz="2800" dirty="0" smtClean="0">
                <a:solidFill>
                  <a:srgbClr val="C00000"/>
                </a:solidFill>
              </a:rPr>
              <a:t/>
            </a:r>
            <a:br>
              <a:rPr lang="fa-IR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sz="28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en-US" sz="2800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sz="2800" dirty="0" smtClean="0">
                <a:solidFill>
                  <a:srgbClr val="C00000"/>
                </a:solidFill>
                <a:cs typeface="B Titr" pitchFamily="2" charset="-78"/>
              </a:rPr>
            </a:br>
            <a:endParaRPr lang="fa-IR" sz="28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38600" y="5715000"/>
            <a:ext cx="51054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lang="fa-IR" sz="1600" b="1" dirty="0" smtClean="0">
              <a:cs typeface="B Zar" pitchFamily="2" charset="-78"/>
            </a:endParaRPr>
          </a:p>
          <a:p>
            <a:pPr marL="548640" marR="0" lvl="0" indent="-41148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fa-I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Zar" pitchFamily="2" charset="-78"/>
            </a:endParaRPr>
          </a:p>
          <a:p>
            <a:pPr marL="548640" indent="-411480" algn="just" rtl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kumimoji="0" lang="fa-I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Zar" pitchFamily="2" charset="-78"/>
            </a:endParaRPr>
          </a:p>
          <a:p>
            <a:pPr marL="548640" marR="0" lvl="0" indent="-41148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lang="fa-IR" sz="1600" b="1" dirty="0" smtClean="0">
              <a:cs typeface="B Zar" pitchFamily="2" charset="-78"/>
            </a:endParaRPr>
          </a:p>
          <a:p>
            <a:pPr marL="548640" marR="0" lvl="0" indent="-41148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Zar" pitchFamily="2" charset="-78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50" t="4855" r="2183" b="6136"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راه اندازی</a:t>
            </a:r>
            <a:r>
              <a:rPr lang="en-US" sz="3200" dirty="0" smtClean="0">
                <a:solidFill>
                  <a:schemeClr val="tx1"/>
                </a:solidFill>
                <a:cs typeface="B Titr" pitchFamily="2" charset="-78"/>
              </a:rPr>
              <a:t>web page </a:t>
            </a:r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 کتابخانه های  بیمارستانی </a:t>
            </a:r>
            <a:b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هشتم دی ماه 1397</a:t>
            </a:r>
            <a:endParaRPr lang="fa-IR" sz="3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راه اندازی:</a:t>
            </a:r>
          </a:p>
          <a:p>
            <a:pPr algn="ctr">
              <a:buNone/>
            </a:pPr>
            <a:r>
              <a:rPr lang="fa-IR" sz="4000" dirty="0" smtClean="0">
                <a:cs typeface="B Titr" pitchFamily="2" charset="-78"/>
              </a:rPr>
              <a:t>معاونت تحقیقات وفناوری دانشگاه </a:t>
            </a:r>
          </a:p>
          <a:p>
            <a:pPr algn="ctr">
              <a:buNone/>
            </a:pP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بارگذاری مطالب:</a:t>
            </a:r>
          </a:p>
          <a:p>
            <a:pPr algn="ctr">
              <a:buNone/>
            </a:pPr>
            <a:r>
              <a:rPr lang="fa-IR" sz="4400" dirty="0" smtClean="0">
                <a:cs typeface="B Titr" pitchFamily="2" charset="-78"/>
              </a:rPr>
              <a:t>مسئولین کتابخانه های بیمارستانی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امکانات سامانه منبع یاب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1800" b="1" dirty="0" smtClean="0">
                <a:cs typeface="B Zar" pitchFamily="2" charset="-78"/>
              </a:rPr>
              <a:t>جمع آوری تمام کتابها و مجلا ت پایگاههای مهم پزشکی</a:t>
            </a:r>
          </a:p>
          <a:p>
            <a:pPr lvl="0" algn="just">
              <a:defRPr/>
            </a:pPr>
            <a:endParaRPr lang="fa-IR" sz="1800" b="1" dirty="0" smtClean="0">
              <a:cs typeface="B Zar" pitchFamily="2" charset="-78"/>
            </a:endParaRPr>
          </a:p>
          <a:p>
            <a:pPr lvl="0" algn="just">
              <a:defRPr/>
            </a:pPr>
            <a:r>
              <a:rPr lang="fa-IR" sz="1800" b="1" dirty="0" smtClean="0">
                <a:cs typeface="B Zar" pitchFamily="2" charset="-78"/>
              </a:rPr>
              <a:t>دسترسی همزمان به چندین پایگاه جهت نیاز اطلاعاتی ما</a:t>
            </a:r>
          </a:p>
          <a:p>
            <a:pPr lvl="0" algn="just">
              <a:defRPr/>
            </a:pPr>
            <a:endParaRPr lang="fa-IR" sz="1800" b="1" dirty="0" smtClean="0">
              <a:cs typeface="B Zar" pitchFamily="2" charset="-78"/>
            </a:endParaRPr>
          </a:p>
          <a:p>
            <a:pPr lvl="0" algn="just">
              <a:defRPr/>
            </a:pPr>
            <a:r>
              <a:rPr lang="fa-IR" sz="1600" b="1" dirty="0" smtClean="0">
                <a:cs typeface="B Zar" pitchFamily="2" charset="-78"/>
              </a:rPr>
              <a:t>تهیه فهرست کامل و به روز منابع مورد اشتراک وزارت بهداشت</a:t>
            </a:r>
          </a:p>
          <a:p>
            <a:pPr lvl="0" algn="just">
              <a:defRPr/>
            </a:pPr>
            <a:endParaRPr lang="fa-IR" sz="1800" b="1" dirty="0" smtClean="0">
              <a:cs typeface="B Zar" pitchFamily="2" charset="-78"/>
            </a:endParaRPr>
          </a:p>
          <a:p>
            <a:pPr lvl="0" algn="just">
              <a:defRPr/>
            </a:pPr>
            <a:r>
              <a:rPr lang="fa-IR" sz="1800" b="1" dirty="0" smtClean="0">
                <a:cs typeface="B Zar" pitchFamily="2" charset="-78"/>
              </a:rPr>
              <a:t>ارائه شاخصهای ارزیابی مجلات</a:t>
            </a:r>
          </a:p>
          <a:p>
            <a:pPr lvl="0" algn="just">
              <a:defRPr/>
            </a:pPr>
            <a:endParaRPr lang="fa-IR" sz="1800" b="1" dirty="0" smtClean="0">
              <a:cs typeface="B Zar" pitchFamily="2" charset="-78"/>
            </a:endParaRPr>
          </a:p>
          <a:p>
            <a:pPr lvl="0" algn="just">
              <a:defRPr/>
            </a:pPr>
            <a:r>
              <a:rPr lang="fa-IR" sz="1800" b="1" dirty="0" smtClean="0">
                <a:cs typeface="B Zar" pitchFamily="2" charset="-78"/>
              </a:rPr>
              <a:t>انتخاب و بازیابی مجله مناسب برای انتشار مقاله</a:t>
            </a:r>
          </a:p>
          <a:p>
            <a:pPr lvl="0" algn="just">
              <a:defRPr/>
            </a:pPr>
            <a:endParaRPr lang="fa-IR" sz="1800" b="1" dirty="0" smtClean="0">
              <a:cs typeface="B Zar" pitchFamily="2" charset="-78"/>
            </a:endParaRPr>
          </a:p>
          <a:p>
            <a:pPr lvl="0" algn="just">
              <a:defRPr/>
            </a:pPr>
            <a:r>
              <a:rPr lang="fa-IR" sz="1800" b="1" dirty="0" smtClean="0">
                <a:cs typeface="B Zar" pitchFamily="2" charset="-78"/>
              </a:rPr>
              <a:t> دسترسی سریع به منبع مورد نظر</a:t>
            </a:r>
          </a:p>
          <a:p>
            <a:pPr lvl="0" algn="just">
              <a:defRPr/>
            </a:pPr>
            <a:endParaRPr lang="fa-IR" sz="1800" b="1" dirty="0" smtClean="0">
              <a:cs typeface="B Zar" pitchFamily="2" charset="-78"/>
            </a:endParaRPr>
          </a:p>
          <a:p>
            <a:pPr lvl="0" algn="just">
              <a:defRPr/>
            </a:pPr>
            <a:r>
              <a:rPr lang="fa-IR" sz="1800" b="1" dirty="0" smtClean="0">
                <a:cs typeface="B Zar" pitchFamily="2" charset="-78"/>
              </a:rPr>
              <a:t>معنی نماد رنگها در کنار هرمنبع(</a:t>
            </a:r>
            <a:r>
              <a:rPr lang="fa-IR" sz="1800" b="1" dirty="0" smtClean="0">
                <a:solidFill>
                  <a:srgbClr val="92D050"/>
                </a:solidFill>
                <a:cs typeface="B Zar" pitchFamily="2" charset="-78"/>
              </a:rPr>
              <a:t>سبز</a:t>
            </a:r>
            <a:r>
              <a:rPr lang="fa-IR" sz="1800" b="1" dirty="0" smtClean="0">
                <a:cs typeface="B Zar" pitchFamily="2" charset="-78"/>
              </a:rPr>
              <a:t> مشترک بودن منبع واستفاده با اکانت دانشگاه  )(</a:t>
            </a:r>
            <a:r>
              <a:rPr lang="fa-IR" sz="1800" b="1" dirty="0" smtClean="0">
                <a:solidFill>
                  <a:schemeClr val="accent6"/>
                </a:solidFill>
                <a:cs typeface="B Zar" pitchFamily="2" charset="-78"/>
              </a:rPr>
              <a:t>نارنجی</a:t>
            </a:r>
            <a:r>
              <a:rPr lang="fa-IR" sz="1800" b="1" dirty="0" smtClean="0">
                <a:cs typeface="B Zar" pitchFamily="2" charset="-78"/>
              </a:rPr>
              <a:t> رایگان بودن منبع)(</a:t>
            </a:r>
            <a:r>
              <a:rPr lang="fa-IR" sz="1800" b="1" dirty="0" smtClean="0">
                <a:solidFill>
                  <a:schemeClr val="tx1">
                    <a:lumMod val="75000"/>
                  </a:schemeClr>
                </a:solidFill>
                <a:cs typeface="B Zar" pitchFamily="2" charset="-78"/>
              </a:rPr>
              <a:t>خاکستری</a:t>
            </a:r>
            <a:r>
              <a:rPr lang="fa-IR" sz="1800" b="1" dirty="0" smtClean="0">
                <a:cs typeface="B Zar" pitchFamily="2" charset="-78"/>
              </a:rPr>
              <a:t> مشترک نبودن و یا غیرفعال شدن منبع)</a:t>
            </a:r>
          </a:p>
          <a:p>
            <a:pPr marL="137160" lvl="0" indent="0" algn="just">
              <a:buNone/>
              <a:defRPr/>
            </a:pPr>
            <a:endParaRPr lang="fa-IR" b="1" dirty="0" smtClean="0">
              <a:cs typeface="B Zar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chemeClr val="accent2"/>
                </a:solidFill>
                <a:cs typeface="B Titr" pitchFamily="2" charset="-78"/>
              </a:rPr>
              <a:t>نمایی  از سامانه منبع یاب</a:t>
            </a:r>
            <a:endParaRPr lang="fa-IR" sz="4800" dirty="0">
              <a:solidFill>
                <a:schemeClr val="accent2"/>
              </a:solidFill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86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موضوع کتابها و مجلات  الکترونیکی  تخصصی بیمارستان موجود در سامانه منبع یاب </a:t>
            </a:r>
            <a:r>
              <a:rPr lang="en-US" sz="200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en-US" sz="2000" dirty="0" smtClean="0">
                <a:solidFill>
                  <a:schemeClr val="bg1"/>
                </a:solidFill>
                <a:cs typeface="B Titr" pitchFamily="2" charset="-78"/>
              </a:rPr>
            </a:br>
            <a:endParaRPr lang="fa-IR" sz="20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8729" t="32430" r="29366" b="7756"/>
          <a:stretch/>
        </p:blipFill>
        <p:spPr bwMode="auto">
          <a:xfrm>
            <a:off x="2000232" y="1857364"/>
            <a:ext cx="471487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8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chemeClr val="bg2"/>
                </a:solidFill>
                <a:hlinkClick r:id="rId2"/>
              </a:rPr>
              <a:t>https://</a:t>
            </a:r>
            <a:r>
              <a:rPr lang="en-US" sz="2800" u="sng" dirty="0" smtClean="0">
                <a:solidFill>
                  <a:schemeClr val="bg2"/>
                </a:solidFill>
                <a:hlinkClick r:id="rId2"/>
              </a:rPr>
              <a:t>www.research.ac.ir/</a:t>
            </a:r>
            <a:r>
              <a:rPr lang="fa-IR" sz="2800" u="sng" dirty="0" smtClean="0">
                <a:solidFill>
                  <a:schemeClr val="bg2"/>
                </a:solidFill>
                <a:hlinkClick r:id="rId2"/>
              </a:rPr>
              <a:t/>
            </a:r>
            <a:br>
              <a:rPr lang="fa-IR" sz="2800" u="sng" dirty="0" smtClean="0">
                <a:solidFill>
                  <a:schemeClr val="bg2"/>
                </a:solidFill>
                <a:hlinkClick r:id="rId2"/>
              </a:rPr>
            </a:br>
            <a:r>
              <a:rPr lang="fa-IR" sz="2800" u="sng" dirty="0" smtClean="0">
                <a:solidFill>
                  <a:schemeClr val="bg2"/>
                </a:solidFill>
                <a:hlinkClick r:id="rId2"/>
              </a:rPr>
              <a:t>سامانه</a:t>
            </a:r>
            <a:r>
              <a:rPr lang="fa-IR" sz="2800" u="sng" dirty="0" smtClean="0">
                <a:solidFill>
                  <a:schemeClr val="bg2"/>
                </a:solidFill>
              </a:rPr>
              <a:t/>
            </a:r>
            <a:br>
              <a:rPr lang="fa-IR" sz="2800" u="sng" dirty="0" smtClean="0">
                <a:solidFill>
                  <a:schemeClr val="bg2"/>
                </a:solidFill>
              </a:rPr>
            </a:br>
            <a:r>
              <a:rPr lang="fa-IR" sz="2800" dirty="0" smtClean="0">
                <a:solidFill>
                  <a:schemeClr val="bg2"/>
                </a:solidFill>
              </a:rPr>
              <a:t> نوپا ( </a:t>
            </a:r>
            <a:r>
              <a:rPr lang="fa-IR" sz="2400" dirty="0" smtClean="0">
                <a:solidFill>
                  <a:schemeClr val="bg2"/>
                </a:solidFill>
              </a:rPr>
              <a:t>نظام نوین اطلاعات پژوهشهای پزشکی ایران</a:t>
            </a:r>
            <a:r>
              <a:rPr lang="fa-IR" sz="2800" dirty="0" smtClean="0">
                <a:solidFill>
                  <a:schemeClr val="bg2"/>
                </a:solidFill>
              </a:rPr>
              <a:t>)</a:t>
            </a:r>
            <a:endParaRPr lang="fa-IR" sz="28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000240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cs typeface="B Nazanin" pitchFamily="2" charset="-78"/>
              </a:rPr>
              <a:t>"</a:t>
            </a:r>
            <a:r>
              <a:rPr lang="ar-SA" sz="3200" b="1" dirty="0" smtClean="0">
                <a:cs typeface="B Nazanin" pitchFamily="2" charset="-78"/>
              </a:rPr>
              <a:t>نوپا" عنوان مجموعه‌ای از ۱۱ سامانه است که به صورت یک جا می‌تواند نیازهای پژوهشی دانشجویان، اساتید و پژوهشگران حوزه علوم پزشکی را مرتفع کند و اطلاعات طبقه بندی شده و يکپارچه‌اي در اختيار آنها قرار دهد.</a:t>
            </a:r>
            <a:endParaRPr lang="fa-IR" sz="3200" dirty="0"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0562" y="2000240"/>
            <a:ext cx="4643438" cy="485776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429124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46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  <a:t>خدمات ارائه شده در </a:t>
            </a:r>
            <a:r>
              <a:rPr lang="en-US" sz="3200" dirty="0" smtClean="0">
                <a:solidFill>
                  <a:srgbClr val="C00000"/>
                </a:solidFill>
                <a:cs typeface="B Titr" pitchFamily="2" charset="-78"/>
              </a:rPr>
              <a:t>web page</a:t>
            </a:r>
            <a: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  <a:t>کتابخانه بیمارستان</a:t>
            </a:r>
            <a:b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FF0000"/>
                </a:solidFill>
                <a:cs typeface="B Zar" pitchFamily="2" charset="-78"/>
              </a:rPr>
              <a:t>اخبار کتابخانه و اطلاع رسانی </a:t>
            </a:r>
            <a:r>
              <a:rPr lang="en-US" sz="3200" dirty="0" smtClean="0">
                <a:solidFill>
                  <a:srgbClr val="FF0000"/>
                </a:solidFill>
                <a:cs typeface="B Zar" pitchFamily="2" charset="-78"/>
              </a:rPr>
              <a:t/>
            </a:r>
            <a:br>
              <a:rPr lang="en-US" sz="3200" dirty="0" smtClean="0">
                <a:solidFill>
                  <a:srgbClr val="FF0000"/>
                </a:solidFill>
                <a:cs typeface="B Zar" pitchFamily="2" charset="-78"/>
              </a:rPr>
            </a:br>
            <a:endParaRPr lang="fa-IR" sz="32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76400"/>
            <a:ext cx="38862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lvl="0" indent="-411480" algn="just" rtl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fa-IR" sz="2400" dirty="0" smtClean="0">
              <a:cs typeface="B Zar" pitchFamily="2" charset="-78"/>
            </a:endParaRPr>
          </a:p>
          <a:p>
            <a:pPr marL="548640" lvl="0" indent="-411480" algn="just" rtl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28736"/>
            <a:ext cx="46482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35768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  <a:t>خدمات ارائه شده در </a:t>
            </a:r>
            <a:r>
              <a:rPr lang="en-US" sz="3200" dirty="0" smtClean="0">
                <a:solidFill>
                  <a:srgbClr val="C00000"/>
                </a:solidFill>
                <a:cs typeface="B Titr" pitchFamily="2" charset="-78"/>
              </a:rPr>
              <a:t>web page</a:t>
            </a:r>
            <a: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  <a:t>کتابخانه بیمارستان</a:t>
            </a:r>
            <a:b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FF0000"/>
                </a:solidFill>
                <a:cs typeface="B Zar" pitchFamily="2" charset="-78"/>
              </a:rPr>
              <a:t>خدمات کتابخانه و آیین نامه ها</a:t>
            </a:r>
            <a:r>
              <a:rPr lang="en-US" sz="3200" dirty="0" smtClean="0">
                <a:solidFill>
                  <a:srgbClr val="FF0000"/>
                </a:solidFill>
                <a:cs typeface="B Zar" pitchFamily="2" charset="-78"/>
              </a:rPr>
              <a:t/>
            </a:r>
            <a:br>
              <a:rPr lang="en-US" sz="3200" dirty="0" smtClean="0">
                <a:solidFill>
                  <a:srgbClr val="FF0000"/>
                </a:solidFill>
                <a:cs typeface="B Zar" pitchFamily="2" charset="-78"/>
              </a:rPr>
            </a:br>
            <a:endParaRPr lang="fa-IR" sz="32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76400"/>
            <a:ext cx="38862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lvl="0" indent="-411480" algn="just" rtl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fa-IR" sz="2400" dirty="0" smtClean="0">
              <a:cs typeface="B Zar" pitchFamily="2" charset="-78"/>
            </a:endParaRPr>
          </a:p>
          <a:p>
            <a:pPr marL="548640" lvl="0" indent="-411480" algn="just" rtl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Zar" pitchFamily="2" charset="-78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421"/>
          <a:stretch>
            <a:fillRect/>
          </a:stretch>
        </p:blipFill>
        <p:spPr bwMode="auto">
          <a:xfrm>
            <a:off x="4786314" y="1428760"/>
            <a:ext cx="435768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 t="5263"/>
          <a:stretch>
            <a:fillRect/>
          </a:stretch>
        </p:blipFill>
        <p:spPr bwMode="auto">
          <a:xfrm>
            <a:off x="0" y="1428736"/>
            <a:ext cx="471487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موضوع کتابهای گروههای تخصصی وفوق تخصصی کتابخانه بیمارستان</a:t>
            </a:r>
            <a:endParaRPr lang="fa-IR" sz="2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4114800" cy="5257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هماتولوژی بزرگسالان</a:t>
            </a:r>
          </a:p>
          <a:p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هماتولوژی کودکان</a:t>
            </a:r>
          </a:p>
          <a:p>
            <a:r>
              <a:rPr lang="fa-IR" sz="4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رادیوانکولوژی</a:t>
            </a:r>
            <a:endParaRPr lang="fa-IR" sz="1800" dirty="0" smtClean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r>
              <a:rPr lang="fa-IR" sz="4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پاتولوژی</a:t>
            </a:r>
          </a:p>
          <a:p>
            <a:r>
              <a:rPr lang="fa-IR" sz="4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رادیولوژی</a:t>
            </a:r>
          </a:p>
          <a:p>
            <a:r>
              <a:rPr lang="fa-IR" sz="4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شیمی درمانی</a:t>
            </a:r>
          </a:p>
          <a:p>
            <a:r>
              <a:rPr lang="fa-IR" sz="40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پرستاری</a:t>
            </a:r>
          </a:p>
          <a:p>
            <a:endParaRPr lang="fa-IR" sz="2400" dirty="0" smtClean="0"/>
          </a:p>
          <a:p>
            <a:endParaRPr lang="fa-IR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00200"/>
            <a:ext cx="4191000" cy="525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548640" indent="-411480" algn="r" rtl="1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r" rtl="1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r" rtl="1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r" rtl="1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پزشکی هسته ای</a:t>
            </a:r>
          </a:p>
          <a:p>
            <a:r>
              <a:rPr lang="fa-IR" sz="32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پیوند مغزاستخوان</a:t>
            </a:r>
          </a:p>
          <a:p>
            <a:r>
              <a:rPr lang="fa-IR" sz="32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تالاسمی </a:t>
            </a:r>
          </a:p>
          <a:p>
            <a:r>
              <a:rPr lang="fa-IR" sz="32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هموفیلی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ICU</a:t>
            </a:r>
            <a:endParaRPr lang="fa-IR" sz="3600" dirty="0" smtClean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جراحی</a:t>
            </a:r>
          </a:p>
          <a:p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اتاق عمل</a:t>
            </a:r>
          </a:p>
          <a:p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طب تسکینی</a:t>
            </a:r>
          </a:p>
          <a:p>
            <a:pPr marL="137160" indent="0">
              <a:buFont typeface="Wingdings 2"/>
              <a:buNone/>
            </a:pPr>
            <a:endParaRPr lang="fa-IR" sz="3600" dirty="0" smtClean="0">
              <a:cs typeface="B Titr" panose="00000700000000000000" pitchFamily="2" charset="-78"/>
            </a:endParaRP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222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خدمات ارائه شده مربوط به کتابخانه در وب سایت بیمارستان</a:t>
            </a:r>
            <a:br>
              <a:rPr lang="fa-IR" sz="2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lang="en-US" sz="2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omid.mui.ac.ir</a:t>
            </a:r>
            <a:endParaRPr lang="fa-IR" sz="28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102" r="2463" b="71378"/>
          <a:stretch>
            <a:fillRect/>
          </a:stretch>
        </p:blipFill>
        <p:spPr bwMode="auto">
          <a:xfrm>
            <a:off x="0" y="1124745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2800" i="1" u="sng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fa-IR" sz="2800" i="1" u="sng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2800" i="1" u="sng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fa-IR" sz="2800" i="1" u="sng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2800" i="1" u="sng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دسترسی به کتابخانه و مرکز اطلاع رسانی پزشکی بیمارستان</a:t>
            </a:r>
            <a:r>
              <a:rPr lang="fa-IR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B Titr" pitchFamily="2" charset="-78"/>
              </a:rPr>
              <a:t/>
            </a:r>
            <a:br>
              <a:rPr lang="fa-IR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B Titr" pitchFamily="2" charset="-78"/>
              </a:rPr>
            </a:br>
            <a:r>
              <a:rPr lang="fa-IR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B Titr" pitchFamily="2" charset="-78"/>
              </a:rPr>
              <a:t/>
            </a:r>
            <a:br>
              <a:rPr lang="fa-IR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B Titr" pitchFamily="2" charset="-78"/>
              </a:rPr>
            </a:br>
            <a:r>
              <a:rPr lang="fa-IR" sz="20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مکان :</a:t>
            </a:r>
            <a:br>
              <a:rPr lang="fa-IR" sz="20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20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 حیاط بیمارستان </a:t>
            </a:r>
            <a:r>
              <a:rPr lang="fa-IR" sz="18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ساختمان شماره 6 طبقه همکف </a:t>
            </a:r>
            <a:r>
              <a:rPr lang="fa-IR" sz="20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(</a:t>
            </a: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 </a:t>
            </a:r>
            <a:r>
              <a:rPr lang="fa-IR" sz="16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درمانگاه هماتولوژی جنب آکواریو</a:t>
            </a:r>
            <a:r>
              <a:rPr lang="fa-IR" sz="18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م</a:t>
            </a:r>
            <a:r>
              <a:rPr lang="fa-IR" sz="20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)</a:t>
            </a: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زمان :  7:15 الی 14:15   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شماره داخلی : 2011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en-US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B Titr" pitchFamily="2" charset="-78"/>
              </a:rPr>
              <a:t/>
            </a:r>
            <a:br>
              <a:rPr lang="en-US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B Titr" pitchFamily="2" charset="-78"/>
              </a:rPr>
            </a:br>
            <a:endParaRPr lang="fa-IR" sz="3200" dirty="0">
              <a:ln w="50800"/>
              <a:solidFill>
                <a:schemeClr val="bg1">
                  <a:shade val="50000"/>
                </a:schemeClr>
              </a:solidFill>
              <a:effectLst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ایمیل کتابخانه و مرکز اطلاع رسانی پزشکی  بیمارستان</a:t>
            </a:r>
            <a:r>
              <a:rPr lang="fa-IR" sz="36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 جهت پرسشهای  شما فراگیران گرامی</a:t>
            </a:r>
            <a:br>
              <a:rPr lang="fa-IR" sz="36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36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fa-IR" sz="36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36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fa-IR" sz="36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36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> </a:t>
            </a:r>
            <a:r>
              <a:rPr lang="en-US" sz="3600" u="sng" dirty="0" smtClean="0">
                <a:ln w="50800"/>
                <a:solidFill>
                  <a:srgbClr val="FF0000"/>
                </a:solidFill>
                <a:effectLst/>
                <a:cs typeface="B Titr" pitchFamily="2" charset="-78"/>
                <a:hlinkClick r:id="rId2"/>
              </a:rPr>
              <a:t>hospital.omid@gmail.com</a:t>
            </a:r>
            <a:r>
              <a:rPr lang="fa-IR" sz="3600" u="sng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fa-IR" sz="3600" u="sng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3600" u="sng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fa-IR" sz="3600" u="sng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en-US" sz="36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  <a:t/>
            </a:r>
            <a:br>
              <a:rPr lang="en-US" sz="3600" dirty="0" smtClean="0">
                <a:ln w="50800"/>
                <a:solidFill>
                  <a:schemeClr val="tx1"/>
                </a:solidFill>
                <a:effectLst/>
                <a:cs typeface="B Titr" pitchFamily="2" charset="-78"/>
              </a:rPr>
            </a:br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</a:br>
            <a:endParaRPr lang="fa-I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دسترسی به سایت کتابخانه های بیمارستانی</a:t>
            </a:r>
            <a:b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 ازطریق سایت کتابخانه مرکزی</a:t>
            </a:r>
            <a:endParaRPr lang="fa-IR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7" t="3532" b="5434"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2758495">
            <a:off x="-17670" y="5574252"/>
            <a:ext cx="1843305" cy="7328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Autofit/>
          </a:bodyPr>
          <a:lstStyle/>
          <a:p>
            <a: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  <a:t>*با تشکر از توجه شما فراگیران گرامی*</a:t>
            </a:r>
            <a:endParaRPr lang="fa-IR" sz="44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a-IR" sz="3600" b="0" dirty="0" smtClean="0">
                <a:solidFill>
                  <a:srgbClr val="FF0000"/>
                </a:solidFill>
                <a:cs typeface="B Titr" pitchFamily="2" charset="-78"/>
              </a:rPr>
              <a:t>آدرس </a:t>
            </a:r>
            <a:r>
              <a:rPr lang="en-US" sz="3600" b="0" dirty="0" smtClean="0">
                <a:solidFill>
                  <a:srgbClr val="FF0000"/>
                </a:solidFill>
                <a:cs typeface="B Titr" pitchFamily="2" charset="-78"/>
              </a:rPr>
              <a:t>web page</a:t>
            </a:r>
            <a:r>
              <a:rPr lang="fa-IR" sz="3600" b="0" dirty="0" smtClean="0">
                <a:solidFill>
                  <a:srgbClr val="FF0000"/>
                </a:solidFill>
                <a:cs typeface="B Titr" pitchFamily="2" charset="-78"/>
              </a:rPr>
              <a:t> کتابخانه بیمارستان سیدالشهداء(ع)</a:t>
            </a:r>
            <a:br>
              <a:rPr lang="fa-IR" sz="3600" b="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b="0" dirty="0" smtClean="0">
                <a:solidFill>
                  <a:srgbClr val="FF0000"/>
                </a:solidFill>
                <a:cs typeface="B Titr" pitchFamily="2" charset="-78"/>
              </a:rPr>
              <a:t>                                  </a:t>
            </a:r>
            <a:r>
              <a:rPr lang="fa-IR" sz="2000" b="0" dirty="0" smtClean="0">
                <a:solidFill>
                  <a:srgbClr val="FF0000"/>
                </a:solidFill>
                <a:cs typeface="B Titr" pitchFamily="2" charset="-78"/>
              </a:rPr>
              <a:t>(کتابخانه مجتمع آموزشی درمانی پژوهشی امید)</a:t>
            </a:r>
            <a:endParaRPr lang="fa-IR" sz="3600" b="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  <a:p>
            <a:endParaRPr lang="fa-IR" dirty="0" smtClean="0">
              <a:solidFill>
                <a:srgbClr val="FF0000"/>
              </a:solidFill>
              <a:cs typeface="B Titr" pitchFamily="2" charset="-78"/>
            </a:endParaRPr>
          </a:p>
          <a:p>
            <a:endParaRPr lang="fa-IR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cs typeface="B Titr" pitchFamily="2" charset="-78"/>
                <a:hlinkClick r:id="rId2"/>
              </a:rPr>
              <a:t>http://centlib.mui.ac.ir/ssh/news</a:t>
            </a:r>
            <a:endParaRPr lang="en-US" sz="4000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900" b="0" dirty="0" smtClean="0">
                <a:solidFill>
                  <a:srgbClr val="FF0000"/>
                </a:solidFill>
                <a:cs typeface="B Titr" pitchFamily="2" charset="-78"/>
              </a:rPr>
              <a:t>نمایی از </a:t>
            </a:r>
            <a:r>
              <a:rPr lang="en-US" sz="4900" b="0" dirty="0" smtClean="0">
                <a:solidFill>
                  <a:srgbClr val="FF0000"/>
                </a:solidFill>
                <a:cs typeface="B Titr" pitchFamily="2" charset="-78"/>
              </a:rPr>
              <a:t>web page</a:t>
            </a:r>
            <a:r>
              <a:rPr lang="fa-IR" sz="4900" b="0" dirty="0" smtClean="0">
                <a:solidFill>
                  <a:srgbClr val="FF0000"/>
                </a:solidFill>
                <a:cs typeface="B Titr" pitchFamily="2" charset="-78"/>
              </a:rPr>
              <a:t> کتابخانه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378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دسترسی به منابع علمی از طریق سایت کتابخانه مرکزی و صفحه اینترنتی کتابخانه بیمارستان</a:t>
            </a:r>
            <a:endParaRPr lang="fa-IR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60"/>
            <a:ext cx="914399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دسترسی به سایت کتابخانه دیجیتال دانشگاه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35824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2554</TotalTime>
  <Words>662</Words>
  <Application>Microsoft Office PowerPoint</Application>
  <PresentationFormat>On-screen Show (4:3)</PresentationFormat>
  <Paragraphs>133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B Nazanin</vt:lpstr>
      <vt:lpstr>B Titr</vt:lpstr>
      <vt:lpstr>B Zar</vt:lpstr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فراگیران گرامی  خوش آمدید </vt:lpstr>
      <vt:lpstr> کتابخانه و مرکز اطلاع رسانی پزشکی</vt:lpstr>
      <vt:lpstr>centlib.mui.ac.ir</vt:lpstr>
      <vt:lpstr>راه اندازیweb page  کتابخانه های  بیمارستانی  هشتم دی ماه 1397</vt:lpstr>
      <vt:lpstr>دسترسی به سایت کتابخانه های بیمارستانی  ازطریق سایت کتابخانه مرکزی</vt:lpstr>
      <vt:lpstr>آدرس web page کتابخانه بیمارستان سیدالشهداء(ع)                                   (کتابخانه مجتمع آموزشی درمانی پژوهشی امید)</vt:lpstr>
      <vt:lpstr>نمایی از web page کتابخانه</vt:lpstr>
      <vt:lpstr>دسترسی به منابع علمی از طریق سایت کتابخانه مرکزی و صفحه اینترنتی کتابخانه بیمارستان</vt:lpstr>
      <vt:lpstr>دسترسی به سایت کتابخانه دیجیتال دانشگاه</vt:lpstr>
      <vt:lpstr> کتابخانه دیجیتال((diglib.mui.ac.ir شامل: </vt:lpstr>
      <vt:lpstr> کتابخانه دیجیتال((diglib.mui.ac.ir شامل: </vt:lpstr>
      <vt:lpstr> کتابخانه دیجیتال((diglib.mui.ac.ir شامل: </vt:lpstr>
      <vt:lpstr> کتابخانه دیجیتال((diglib.mui.ac.ir شامل: </vt:lpstr>
      <vt:lpstr>سامانه کتب الکترونیک دانشگاه</vt:lpstr>
      <vt:lpstr>PowerPoint Presentation</vt:lpstr>
      <vt:lpstr>نمایی از مجموعه Daneshlink شامل صفحه دانلود مقالات*راهنمای موضوعی پایگاههای مهم اطلاعاتی*ابزارهای کمک به پژوهشگر*چک سرقت ادبی و گرامری</vt:lpstr>
      <vt:lpstr>نمایی از مجموعه Daneshlink  شامل پایگاهها عمومی*پایگاههای استنادی</vt:lpstr>
      <vt:lpstr>نمایی از مجموعه Daneshlink  شامل پایگاههای اختصاصی*پایگاههای اصلی* فیلم آموزشی دانش لینک</vt:lpstr>
      <vt:lpstr>درخواست منابع علمی(در صورت عدم دسترسی آنلاین)</vt:lpstr>
      <vt:lpstr>توجه</vt:lpstr>
      <vt:lpstr>   معرفی مجموعه  Clinical key پایگاه اطلاعاتی پزشکی بالینی  </vt:lpstr>
      <vt:lpstr>   معرفی مجموعه  Clinical key پایگاه اطلاعاتی پزشکی بالینی  </vt:lpstr>
      <vt:lpstr>   معرفی مجموعه   Clinical key پایگاه اطلاعاتی پزشکی بالینی  </vt:lpstr>
      <vt:lpstr>ﺁدرس پایگاه پزشکی بالینی clinical key</vt:lpstr>
      <vt:lpstr>نمایی از پایگاه پزشکی   بالینی clinical key</vt:lpstr>
      <vt:lpstr>امکانات</vt:lpstr>
      <vt:lpstr>مجموعه های موضوعی تخصصی کلینیکال کی</vt:lpstr>
      <vt:lpstr> نرم افزار کتابخانه </vt:lpstr>
      <vt:lpstr> نرم افزار کتابخانه شامل: </vt:lpstr>
      <vt:lpstr>نمایی ازنرم افزار کتابخانه</vt:lpstr>
      <vt:lpstr>درخواست مقاله یا خدمات تحویل مدرک شامل:</vt:lpstr>
      <vt:lpstr>نمایی از درخواست مقاله یا خدمات تحویل مدرک شامل: ارسال و درخواست مشخصات مقاله ای است که در هیچ یک از پایگاههای اطلاعاتی کتابخانه دیجیتال و scholar google موجود نیست و مورد نیاز شما   می باشد  </vt:lpstr>
      <vt:lpstr>درخواست مقاله یا خدمات تحویل مدرک </vt:lpstr>
      <vt:lpstr>از کتابداربپرس https://centlib.mui.ac.ir/ask-librarian</vt:lpstr>
      <vt:lpstr>ورود به سایت پرسش ازکتابدار</vt:lpstr>
      <vt:lpstr>نمونه فرم پرسش از کتابدار</vt:lpstr>
      <vt:lpstr>راهنماهای آموزشیبه صورت فیلمهای آموزشی، پوستر و فایلpdf جهت دسترسی آسان به امکانات کتابخانه های دانشگاه  تهیه شده است</vt:lpstr>
      <vt:lpstr>سامانه منبع یاب</vt:lpstr>
      <vt:lpstr>دسترسی به سامانه منبع یاب   centlib.mui.ac.ir    centlib.mui.ac.ir/ssh/news   rsf.research.ac.ir/    </vt:lpstr>
      <vt:lpstr>امکانات سامانه منبع یاب</vt:lpstr>
      <vt:lpstr>نمایی  از سامانه منبع یاب</vt:lpstr>
      <vt:lpstr>موضوع کتابها و مجلات  الکترونیکی  تخصصی بیمارستان موجود در سامانه منبع یاب  </vt:lpstr>
      <vt:lpstr>https://www.research.ac.ir/ سامانه  نوپا ( نظام نوین اطلاعات پژوهشهای پزشکی ایران)</vt:lpstr>
      <vt:lpstr> خدمات ارائه شده در web pageکتابخانه بیمارستان اخبار کتابخانه و اطلاع رسانی  </vt:lpstr>
      <vt:lpstr> خدمات ارائه شده در web pageکتابخانه بیمارستان خدمات کتابخانه و آیین نامه ها </vt:lpstr>
      <vt:lpstr>موضوع کتابهای گروههای تخصصی وفوق تخصصی کتابخانه بیمارستان</vt:lpstr>
      <vt:lpstr>خدمات ارائه شده مربوط به کتابخانه در وب سایت بیمارستان omid.mui.ac.ir</vt:lpstr>
      <vt:lpstr>  دسترسی به کتابخانه و مرکز اطلاع رسانی پزشکی بیمارستان  مکان :  حیاط بیمارستان ساختمان شماره 6 طبقه همکف ( درمانگاه هماتولوژی جنب آکواریوم)  زمان :  7:15 الی 14:15     شماره داخلی : 2011   </vt:lpstr>
      <vt:lpstr>  ایمیل کتابخانه و مرکز اطلاع رسانی پزشکی  بیمارستان جهت پرسشهای  شما فراگیران گرامی    hospital.omid@gmail.com    </vt:lpstr>
      <vt:lpstr>   *با تشکر از توجه شما فراگیران گرامی*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کتابخانه بیمارستان سیدالشهداء(ع)  معرفی منابع علمی</dc:title>
  <dc:creator>moheb</dc:creator>
  <cp:lastModifiedBy>Administrator</cp:lastModifiedBy>
  <cp:revision>232</cp:revision>
  <dcterms:created xsi:type="dcterms:W3CDTF">2006-08-16T00:00:00Z</dcterms:created>
  <dcterms:modified xsi:type="dcterms:W3CDTF">2024-06-30T08:01:46Z</dcterms:modified>
</cp:coreProperties>
</file>